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sldIdLst>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1879192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9860808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1423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2185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120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3299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1355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0715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5080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7277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587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5504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3082310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465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1E2454-73BE-488C-A13D-D3F71043188C}" type="datetimeFigureOut">
              <a:rPr lang="en-US" smtClean="0"/>
              <a:pPr/>
              <a:t>2/2/2015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844111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41E2454-73BE-488C-A13D-D3F71043188C}"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6316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41E2454-73BE-488C-A13D-D3F71043188C}" type="datetimeFigureOut">
              <a:rPr lang="en-US" smtClean="0"/>
              <a:pPr/>
              <a:t>2/2/2015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125998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41E2454-73BE-488C-A13D-D3F71043188C}"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22077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1E2454-73BE-488C-A13D-D3F71043188C}" type="datetimeFigureOut">
              <a:rPr lang="en-US" smtClean="0"/>
              <a:pPr/>
              <a:t>2/2/2015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617976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1E2454-73BE-488C-A13D-D3F71043188C}" type="datetimeFigureOut">
              <a:rPr lang="en-US" smtClean="0"/>
              <a:pPr/>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5432062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041E2454-73BE-488C-A13D-D3F71043188C}" type="datetimeFigureOut">
              <a:rPr lang="en-US" smtClean="0"/>
              <a:pPr/>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D71ABA2-EBB6-4D42-9F68-1B6FEBA0C064}" type="slidenum">
              <a:rPr lang="en-US" smtClean="0"/>
              <a:pPr/>
              <a:t>‹#›</a:t>
            </a:fld>
            <a:endParaRPr lang="en-US"/>
          </a:p>
        </p:txBody>
      </p:sp>
    </p:spTree>
    <p:extLst>
      <p:ext uri="{BB962C8B-B14F-4D97-AF65-F5344CB8AC3E}">
        <p14:creationId xmlns:p14="http://schemas.microsoft.com/office/powerpoint/2010/main" val="31986092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041E2454-73BE-488C-A13D-D3F71043188C}" type="datetimeFigureOut">
              <a:rPr lang="en-US" smtClean="0"/>
              <a:pPr/>
              <a:t>2/2/2015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541726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041E2454-73BE-488C-A13D-D3F71043188C}" type="datetimeFigureOut">
              <a:rPr lang="en-US" smtClean="0"/>
              <a:pPr/>
              <a:t>2/2/2015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4884249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3474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1E2454-73BE-488C-A13D-D3F71043188C}"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465857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1E2454-73BE-488C-A13D-D3F71043188C}"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208547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8286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3404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6655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6793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7665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5143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7211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8664424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9300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1319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3406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6179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5448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5315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12844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8837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00264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51959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1244115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434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8074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6869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7213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2625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92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1185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532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5824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9811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5646475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56574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0009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2928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5930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1079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9537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579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36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776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5142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9449840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1639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924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8661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002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0875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9117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4217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2916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304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2421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149457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6084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319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2436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416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371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4410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1564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25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5683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2964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3777784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6895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0833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8099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4872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646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51856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180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0174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9233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30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30538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568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533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061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178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4998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60768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62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6999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2479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1870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3999790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2490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9859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8004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44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2204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6293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033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2952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861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2578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solidFill>
                  <a:srgbClr val="9E8E5C">
                    <a:lumMod val="60000"/>
                    <a:lumOff val="40000"/>
                  </a:srgbClr>
                </a:solidFill>
              </a:rPr>
              <a:pPr/>
              <a:t>2/2/2015</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524020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8643D-8678-4318-84F5-3C0FCB324B94}"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F841B-FD41-469C-8865-E2F7AD81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084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41E2454-73BE-488C-A13D-D3F71043188C}" type="datetimeFigureOut">
              <a:rPr lang="en-US" smtClean="0"/>
              <a:pPr/>
              <a:t>2/2/2015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D71ABA2-EBB6-4D42-9F68-1B6FEBA0C064}"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1084352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352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53921-2A89-47F5-BBA3-649AECED2FDF}"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D2DC3-11E2-4AD8-8869-B70B2B8715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7659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6950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3190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5307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8E166-E9D7-4729-84C2-C301A04D7055}"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CAFD-C7F1-40AE-8C63-ECFACEA922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122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8F6DA-2E2F-49C1-B7FA-39B49ECE5D8E}"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D2360-8CE0-4654-8A66-88E9BBEC31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1841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4789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7.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210270"/>
            <a:ext cx="5181600" cy="923330"/>
          </a:xfrm>
          <a:prstGeom prst="rect">
            <a:avLst/>
          </a:prstGeom>
          <a:noFill/>
        </p:spPr>
        <p:txBody>
          <a:bodyPr wrap="square" lIns="91440" tIns="45720" rIns="91440" bIns="45720">
            <a:spAutoFit/>
          </a:bodyPr>
          <a:lstStyle/>
          <a:p>
            <a:pPr algn="ctr"/>
            <a:r>
              <a:rPr lang="en-US" sz="5400" b="1" cap="all" dirty="0">
                <a:ln w="9000" cmpd="sng">
                  <a:solidFill>
                    <a:srgbClr val="AEAFA9">
                      <a:shade val="50000"/>
                      <a:satMod val="120000"/>
                    </a:srgbClr>
                  </a:solidFill>
                  <a:prstDash val="solid"/>
                </a:ln>
                <a:gradFill>
                  <a:gsLst>
                    <a:gs pos="0">
                      <a:srgbClr val="AEAFA9">
                        <a:shade val="20000"/>
                        <a:satMod val="245000"/>
                      </a:srgbClr>
                    </a:gs>
                    <a:gs pos="43000">
                      <a:srgbClr val="AEAFA9">
                        <a:satMod val="255000"/>
                      </a:srgbClr>
                    </a:gs>
                    <a:gs pos="48000">
                      <a:srgbClr val="AEAFA9">
                        <a:shade val="85000"/>
                        <a:satMod val="255000"/>
                      </a:srgbClr>
                    </a:gs>
                    <a:gs pos="100000">
                      <a:srgbClr val="AEAFA9">
                        <a:shade val="20000"/>
                        <a:satMod val="245000"/>
                      </a:srgbClr>
                    </a:gs>
                  </a:gsLst>
                  <a:lin ang="5400000"/>
                </a:gradFill>
                <a:effectLst>
                  <a:reflection blurRad="12700" stA="28000" endPos="45000" dist="1000" dir="5400000" sy="-100000" algn="bl" rotWithShape="0"/>
                </a:effectLst>
              </a:rPr>
              <a:t>Courteous</a:t>
            </a:r>
          </a:p>
        </p:txBody>
      </p:sp>
      <p:sp>
        <p:nvSpPr>
          <p:cNvPr id="5" name="TextBox 4"/>
          <p:cNvSpPr txBox="1"/>
          <p:nvPr/>
        </p:nvSpPr>
        <p:spPr>
          <a:xfrm>
            <a:off x="1295400" y="2678668"/>
            <a:ext cx="6400800" cy="369332"/>
          </a:xfrm>
          <a:prstGeom prst="rect">
            <a:avLst/>
          </a:prstGeom>
          <a:noFill/>
        </p:spPr>
        <p:txBody>
          <a:bodyPr wrap="square" rtlCol="0">
            <a:spAutoFit/>
          </a:bodyPr>
          <a:lstStyle/>
          <a:p>
            <a:r>
              <a:rPr lang="en-US" b="1" i="1" dirty="0">
                <a:solidFill>
                  <a:prstClr val="black"/>
                </a:solidFill>
                <a:latin typeface="Adelle SB" pitchFamily="50" charset="0"/>
              </a:rPr>
              <a:t>Definition</a:t>
            </a:r>
            <a:r>
              <a:rPr lang="en-US" b="1" i="1" dirty="0">
                <a:solidFill>
                  <a:prstClr val="black"/>
                </a:solidFill>
              </a:rPr>
              <a:t>:  </a:t>
            </a:r>
            <a:r>
              <a:rPr lang="en-US" dirty="0">
                <a:solidFill>
                  <a:prstClr val="black"/>
                </a:solidFill>
                <a:latin typeface="Adelle SB" pitchFamily="50" charset="0"/>
              </a:rPr>
              <a:t>polite, respectful, or considerate in manner.</a:t>
            </a:r>
          </a:p>
        </p:txBody>
      </p:sp>
      <p:sp>
        <p:nvSpPr>
          <p:cNvPr id="6" name="TextBox 5"/>
          <p:cNvSpPr txBox="1"/>
          <p:nvPr/>
        </p:nvSpPr>
        <p:spPr>
          <a:xfrm>
            <a:off x="1295400" y="3572470"/>
            <a:ext cx="6324600" cy="923330"/>
          </a:xfrm>
          <a:prstGeom prst="rect">
            <a:avLst/>
          </a:prstGeom>
          <a:noFill/>
        </p:spPr>
        <p:txBody>
          <a:bodyPr wrap="square" rtlCol="0">
            <a:spAutoFit/>
          </a:bodyPr>
          <a:lstStyle/>
          <a:p>
            <a:r>
              <a:rPr lang="en-US" dirty="0">
                <a:solidFill>
                  <a:prstClr val="black"/>
                </a:solidFill>
                <a:latin typeface="Arial Narrow" pitchFamily="34" charset="0"/>
              </a:rPr>
              <a:t>Reason: According to his words, I can feel he was a gentle and polite man. No matter who he was talking to, he always said “Thank you” and never used some rude words. So I use “courteous” to describe him. </a:t>
            </a:r>
          </a:p>
        </p:txBody>
      </p:sp>
    </p:spTree>
    <p:extLst>
      <p:ext uri="{BB962C8B-B14F-4D97-AF65-F5344CB8AC3E}">
        <p14:creationId xmlns:p14="http://schemas.microsoft.com/office/powerpoint/2010/main" val="35576138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9600" dirty="0" smtClean="0">
                <a:solidFill>
                  <a:srgbClr val="00B0F0"/>
                </a:solidFill>
                <a:latin typeface="Alfredo Heavy" pitchFamily="2" charset="0"/>
              </a:rPr>
              <a:t>amiable</a:t>
            </a:r>
            <a:endParaRPr lang="en-US" sz="9600" dirty="0">
              <a:solidFill>
                <a:srgbClr val="00B0F0"/>
              </a:solidFill>
              <a:latin typeface="Alfredo Heavy" pitchFamily="2" charset="0"/>
            </a:endParaRPr>
          </a:p>
        </p:txBody>
      </p:sp>
      <p:sp>
        <p:nvSpPr>
          <p:cNvPr id="3" name="Content Placeholder 2"/>
          <p:cNvSpPr>
            <a:spLocks noGrp="1"/>
          </p:cNvSpPr>
          <p:nvPr>
            <p:ph idx="1"/>
          </p:nvPr>
        </p:nvSpPr>
        <p:spPr>
          <a:xfrm>
            <a:off x="457200" y="1600200"/>
            <a:ext cx="5867400" cy="4525963"/>
          </a:xfrm>
        </p:spPr>
        <p:txBody>
          <a:bodyPr/>
          <a:lstStyle/>
          <a:p>
            <a:r>
              <a:rPr lang="en-US" dirty="0" smtClean="0"/>
              <a:t>Amiable means someone is kind and warm.</a:t>
            </a:r>
          </a:p>
          <a:p>
            <a:r>
              <a:rPr lang="en-US" dirty="0" smtClean="0"/>
              <a:t>In chapter 2, after the little girl brought the letter to the </a:t>
            </a:r>
            <a:r>
              <a:rPr lang="en-US" dirty="0" err="1" smtClean="0"/>
              <a:t>umfundisi</a:t>
            </a:r>
            <a:r>
              <a:rPr lang="en-US" dirty="0" smtClean="0"/>
              <a:t>, the </a:t>
            </a:r>
            <a:r>
              <a:rPr lang="en-US" dirty="0" err="1" smtClean="0"/>
              <a:t>umfundisi</a:t>
            </a:r>
            <a:r>
              <a:rPr lang="en-US" dirty="0" smtClean="0"/>
              <a:t> gave some food to the girl and showed his kindness. </a:t>
            </a:r>
            <a:endParaRPr lang="en-US" dirty="0"/>
          </a:p>
        </p:txBody>
      </p:sp>
      <p:pic>
        <p:nvPicPr>
          <p:cNvPr id="1026" name="Picture 2" descr="D:\432252_2325262610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66800"/>
            <a:ext cx="2743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7663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7030A0"/>
                </a:solidFill>
                <a:latin typeface="Alfredo Heavy" pitchFamily="2" charset="0"/>
              </a:rPr>
              <a:t>lenient</a:t>
            </a:r>
            <a:endParaRPr lang="en-US" sz="9600" dirty="0">
              <a:solidFill>
                <a:srgbClr val="7030A0"/>
              </a:solidFill>
              <a:latin typeface="Alfredo Heavy" pitchFamily="2" charset="0"/>
            </a:endParaRPr>
          </a:p>
        </p:txBody>
      </p:sp>
      <p:sp>
        <p:nvSpPr>
          <p:cNvPr id="3" name="Content Placeholder 2"/>
          <p:cNvSpPr>
            <a:spLocks noGrp="1"/>
          </p:cNvSpPr>
          <p:nvPr>
            <p:ph idx="1"/>
          </p:nvPr>
        </p:nvSpPr>
        <p:spPr>
          <a:xfrm>
            <a:off x="457200" y="1447800"/>
            <a:ext cx="5562600" cy="4678363"/>
          </a:xfrm>
        </p:spPr>
        <p:txBody>
          <a:bodyPr/>
          <a:lstStyle/>
          <a:p>
            <a:r>
              <a:rPr lang="en-US" dirty="0" smtClean="0"/>
              <a:t>Lenient means someone is magnanimous or generous.</a:t>
            </a:r>
          </a:p>
          <a:p>
            <a:r>
              <a:rPr lang="en-US" dirty="0" smtClean="0"/>
              <a:t>In chapter 4, although the </a:t>
            </a:r>
            <a:r>
              <a:rPr lang="en-US" dirty="0" err="1" smtClean="0"/>
              <a:t>umfundisi</a:t>
            </a:r>
            <a:r>
              <a:rPr lang="en-US" dirty="0" smtClean="0"/>
              <a:t> knew he was cheated, he didn’t blame too much.</a:t>
            </a:r>
            <a:endParaRPr lang="en-US" dirty="0"/>
          </a:p>
        </p:txBody>
      </p:sp>
      <p:pic>
        <p:nvPicPr>
          <p:cNvPr id="2050" name="Picture 2" descr="D:\7d1693de99f50ee366c4fccd2af1b9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47800"/>
            <a:ext cx="3124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5325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latin typeface="Acklin" pitchFamily="2" charset="0"/>
              </a:rPr>
              <a:t>compassionate</a:t>
            </a:r>
            <a:endParaRPr lang="en-US" sz="9600" dirty="0">
              <a:latin typeface="Acklin" pitchFamily="2" charset="0"/>
            </a:endParaRPr>
          </a:p>
        </p:txBody>
      </p:sp>
      <p:sp>
        <p:nvSpPr>
          <p:cNvPr id="3" name="Content Placeholder 2"/>
          <p:cNvSpPr>
            <a:spLocks noGrp="1"/>
          </p:cNvSpPr>
          <p:nvPr>
            <p:ph idx="1"/>
          </p:nvPr>
        </p:nvSpPr>
        <p:spPr>
          <a:xfrm>
            <a:off x="457200" y="1600200"/>
            <a:ext cx="4953000" cy="4525963"/>
          </a:xfrm>
        </p:spPr>
        <p:txBody>
          <a:bodyPr/>
          <a:lstStyle/>
          <a:p>
            <a:r>
              <a:rPr lang="en-US" dirty="0" smtClean="0"/>
              <a:t>Compassionate means someone is sympathetic. For example, helping the poor people or the animals.</a:t>
            </a:r>
          </a:p>
          <a:p>
            <a:r>
              <a:rPr lang="en-US" dirty="0" smtClean="0"/>
              <a:t>In chapter 2, he felt sympathy for the little black girl. </a:t>
            </a:r>
            <a:endParaRPr lang="en-US" dirty="0"/>
          </a:p>
        </p:txBody>
      </p:sp>
      <p:pic>
        <p:nvPicPr>
          <p:cNvPr id="3074" name="Picture 2" descr="D:\1192265883975692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829" y="1600200"/>
            <a:ext cx="3581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289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latin typeface="Alfredo Heavy" pitchFamily="2" charset="0"/>
              </a:rPr>
              <a:t>veridical</a:t>
            </a:r>
            <a:endParaRPr lang="en-US" sz="9600" dirty="0">
              <a:latin typeface="Alfredo Heavy" pitchFamily="2" charset="0"/>
            </a:endParaRPr>
          </a:p>
        </p:txBody>
      </p:sp>
      <p:sp>
        <p:nvSpPr>
          <p:cNvPr id="3" name="Content Placeholder 2"/>
          <p:cNvSpPr>
            <a:spLocks noGrp="1"/>
          </p:cNvSpPr>
          <p:nvPr>
            <p:ph idx="1"/>
          </p:nvPr>
        </p:nvSpPr>
        <p:spPr>
          <a:xfrm>
            <a:off x="457200" y="1600200"/>
            <a:ext cx="5410200" cy="4525963"/>
          </a:xfrm>
        </p:spPr>
        <p:txBody>
          <a:bodyPr/>
          <a:lstStyle/>
          <a:p>
            <a:r>
              <a:rPr lang="en-US" dirty="0" smtClean="0"/>
              <a:t>Veridical means someone is honest and frank.</a:t>
            </a:r>
          </a:p>
          <a:p>
            <a:r>
              <a:rPr lang="en-US" dirty="0" smtClean="0"/>
              <a:t>In chapter 4, the </a:t>
            </a:r>
            <a:r>
              <a:rPr lang="en-US" dirty="0" err="1" smtClean="0"/>
              <a:t>umfundisi</a:t>
            </a:r>
            <a:r>
              <a:rPr lang="en-US" dirty="0" smtClean="0"/>
              <a:t> was cheated by such a simple trick. </a:t>
            </a:r>
            <a:endParaRPr lang="en-US" dirty="0"/>
          </a:p>
        </p:txBody>
      </p:sp>
      <p:pic>
        <p:nvPicPr>
          <p:cNvPr id="5122" name="Picture 2" descr="D:\86581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88179"/>
            <a:ext cx="3352800" cy="374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640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92D050"/>
                </a:solidFill>
                <a:latin typeface="Acklin" pitchFamily="2" charset="0"/>
              </a:rPr>
              <a:t>Humane</a:t>
            </a:r>
            <a:endParaRPr lang="en-US" sz="9600" dirty="0">
              <a:solidFill>
                <a:srgbClr val="92D050"/>
              </a:solidFill>
              <a:latin typeface="Acklin" pitchFamily="2" charset="0"/>
            </a:endParaRPr>
          </a:p>
        </p:txBody>
      </p:sp>
      <p:sp>
        <p:nvSpPr>
          <p:cNvPr id="3" name="Content Placeholder 2"/>
          <p:cNvSpPr>
            <a:spLocks noGrp="1"/>
          </p:cNvSpPr>
          <p:nvPr>
            <p:ph idx="1"/>
          </p:nvPr>
        </p:nvSpPr>
        <p:spPr>
          <a:xfrm>
            <a:off x="457200" y="1600200"/>
            <a:ext cx="4724400" cy="4525963"/>
          </a:xfrm>
        </p:spPr>
        <p:txBody>
          <a:bodyPr/>
          <a:lstStyle/>
          <a:p>
            <a:r>
              <a:rPr lang="en-US" dirty="0" smtClean="0"/>
              <a:t>Humane means someone is merciful and benevolent.</a:t>
            </a:r>
          </a:p>
          <a:p>
            <a:r>
              <a:rPr lang="en-US" dirty="0" smtClean="0"/>
              <a:t>In chapter 6, after he found his sister, he didn’t show a great deal of anger, instead, he tried to help her.</a:t>
            </a:r>
          </a:p>
          <a:p>
            <a:endParaRPr lang="en-US" dirty="0"/>
          </a:p>
        </p:txBody>
      </p:sp>
      <p:pic>
        <p:nvPicPr>
          <p:cNvPr id="4098" name="Picture 2" descr="D:\134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29" y="1700212"/>
            <a:ext cx="386715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6658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153400" cy="2708434"/>
          </a:xfrm>
          <a:prstGeom prst="rect">
            <a:avLst/>
          </a:prstGeom>
          <a:noFill/>
        </p:spPr>
        <p:txBody>
          <a:bodyPr wrap="square" rtlCol="0">
            <a:spAutoFit/>
          </a:bodyPr>
          <a:lstStyle/>
          <a:p>
            <a:r>
              <a:rPr lang="en-US" sz="3200" b="1" dirty="0">
                <a:solidFill>
                  <a:srgbClr val="C00000"/>
                </a:solidFill>
              </a:rPr>
              <a:t>Obstinate:</a:t>
            </a:r>
          </a:p>
          <a:p>
            <a:endParaRPr lang="en-US" sz="2400" b="1" dirty="0">
              <a:solidFill>
                <a:srgbClr val="C00000"/>
              </a:solidFill>
            </a:endParaRPr>
          </a:p>
          <a:p>
            <a:pPr marL="285750" indent="-285750">
              <a:buFont typeface="Arial" pitchFamily="34" charset="0"/>
              <a:buChar char="•"/>
            </a:pPr>
            <a:r>
              <a:rPr lang="en-US" sz="2400" b="1" dirty="0">
                <a:solidFill>
                  <a:prstClr val="black"/>
                </a:solidFill>
              </a:rPr>
              <a:t>Refusing to change mind or be persuaded to do something else. </a:t>
            </a:r>
          </a:p>
          <a:p>
            <a:pPr marL="285750" indent="-285750">
              <a:buFont typeface="Arial" pitchFamily="34" charset="0"/>
              <a:buChar char="•"/>
            </a:pPr>
            <a:r>
              <a:rPr lang="en-US" sz="2400" b="1" dirty="0">
                <a:solidFill>
                  <a:prstClr val="black"/>
                </a:solidFill>
              </a:rPr>
              <a:t>['</a:t>
            </a:r>
            <a:r>
              <a:rPr lang="en-US" sz="2400" b="1" dirty="0" err="1">
                <a:solidFill>
                  <a:prstClr val="black"/>
                </a:solidFill>
              </a:rPr>
              <a:t>ɑbstɪnət</a:t>
            </a:r>
            <a:r>
              <a:rPr lang="en-US" sz="2400" b="1" dirty="0">
                <a:solidFill>
                  <a:prstClr val="black"/>
                </a:solidFill>
              </a:rPr>
              <a:t>]</a:t>
            </a:r>
          </a:p>
          <a:p>
            <a:pPr marL="285750" indent="-285750">
              <a:buFont typeface="Arial" pitchFamily="34" charset="0"/>
              <a:buChar char="•"/>
            </a:pPr>
            <a:r>
              <a:rPr lang="en-US" sz="2400" b="1" dirty="0">
                <a:solidFill>
                  <a:prstClr val="black"/>
                </a:solidFill>
              </a:rPr>
              <a:t>Synonym: resistant, stubborn</a:t>
            </a:r>
            <a:endParaRPr lang="en-US" sz="2400" dirty="0">
              <a:solidFill>
                <a:prstClr val="black"/>
              </a:solidFill>
            </a:endParaRPr>
          </a:p>
          <a:p>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3505200"/>
            <a:ext cx="5676900" cy="2577132"/>
          </a:xfrm>
          <a:prstGeom prst="rect">
            <a:avLst/>
          </a:prstGeom>
        </p:spPr>
      </p:pic>
    </p:spTree>
    <p:extLst>
      <p:ext uri="{BB962C8B-B14F-4D97-AF65-F5344CB8AC3E}">
        <p14:creationId xmlns:p14="http://schemas.microsoft.com/office/powerpoint/2010/main" val="1498854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086600" cy="2462213"/>
          </a:xfrm>
          <a:prstGeom prst="rect">
            <a:avLst/>
          </a:prstGeom>
          <a:noFill/>
        </p:spPr>
        <p:txBody>
          <a:bodyPr wrap="square" rtlCol="0">
            <a:spAutoFit/>
          </a:bodyPr>
          <a:lstStyle/>
          <a:p>
            <a:r>
              <a:rPr lang="en-US" sz="3200" b="1" dirty="0">
                <a:solidFill>
                  <a:srgbClr val="C00000"/>
                </a:solidFill>
              </a:rPr>
              <a:t>Unremitting:</a:t>
            </a:r>
          </a:p>
          <a:p>
            <a:endParaRPr lang="en-US" sz="3200" b="1" dirty="0">
              <a:solidFill>
                <a:srgbClr val="C00000"/>
              </a:solidFill>
            </a:endParaRPr>
          </a:p>
          <a:p>
            <a:pPr marL="285750" indent="-285750">
              <a:buFont typeface="Arial" pitchFamily="34" charset="0"/>
              <a:buChar char="•"/>
            </a:pPr>
            <a:r>
              <a:rPr lang="en-US" sz="2400" b="1" dirty="0">
                <a:solidFill>
                  <a:prstClr val="black"/>
                </a:solidFill>
              </a:rPr>
              <a:t>Keeping doing something and never give up</a:t>
            </a:r>
          </a:p>
          <a:p>
            <a:pPr marL="285750" indent="-285750">
              <a:buFont typeface="Arial" pitchFamily="34" charset="0"/>
              <a:buChar char="•"/>
            </a:pPr>
            <a:r>
              <a:rPr lang="en-US" sz="2400" b="1" dirty="0">
                <a:solidFill>
                  <a:prstClr val="black"/>
                </a:solidFill>
              </a:rPr>
              <a:t>[,</a:t>
            </a:r>
            <a:r>
              <a:rPr lang="en-US" sz="2400" b="1" dirty="0" err="1">
                <a:solidFill>
                  <a:prstClr val="black"/>
                </a:solidFill>
              </a:rPr>
              <a:t>ʌnrɪ'mɪtɪŋ</a:t>
            </a:r>
            <a:r>
              <a:rPr lang="en-US" sz="2400" b="1" dirty="0">
                <a:solidFill>
                  <a:prstClr val="black"/>
                </a:solidFill>
              </a:rPr>
              <a:t>]</a:t>
            </a:r>
          </a:p>
          <a:p>
            <a:pPr marL="285750" indent="-285750">
              <a:buFont typeface="Arial" pitchFamily="34" charset="0"/>
              <a:buChar char="•"/>
            </a:pPr>
            <a:r>
              <a:rPr lang="en-US" sz="2400" b="1" dirty="0">
                <a:solidFill>
                  <a:prstClr val="black"/>
                </a:solidFill>
              </a:rPr>
              <a:t>Synonym: ongoing, uninterrupted </a:t>
            </a:r>
          </a:p>
          <a:p>
            <a:pPr marL="285750" indent="-285750">
              <a:buFont typeface="Arial" pitchFamily="34" charset="0"/>
              <a:buChar char="•"/>
            </a:pPr>
            <a:endParaRPr lang="en-US"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71800"/>
            <a:ext cx="6705600" cy="3352800"/>
          </a:xfrm>
          <a:prstGeom prst="rect">
            <a:avLst/>
          </a:prstGeom>
        </p:spPr>
      </p:pic>
    </p:spTree>
    <p:extLst>
      <p:ext uri="{BB962C8B-B14F-4D97-AF65-F5344CB8AC3E}">
        <p14:creationId xmlns:p14="http://schemas.microsoft.com/office/powerpoint/2010/main" val="29420402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6781800" cy="2185214"/>
          </a:xfrm>
          <a:prstGeom prst="rect">
            <a:avLst/>
          </a:prstGeom>
          <a:noFill/>
        </p:spPr>
        <p:txBody>
          <a:bodyPr wrap="square" rtlCol="0">
            <a:spAutoFit/>
          </a:bodyPr>
          <a:lstStyle/>
          <a:p>
            <a:r>
              <a:rPr lang="en-US" sz="3200" b="1" dirty="0">
                <a:solidFill>
                  <a:srgbClr val="C00000"/>
                </a:solidFill>
              </a:rPr>
              <a:t>Frugal: </a:t>
            </a:r>
          </a:p>
          <a:p>
            <a:endParaRPr lang="en-US" sz="3200" b="1" dirty="0">
              <a:solidFill>
                <a:srgbClr val="C00000"/>
              </a:solidFill>
            </a:endParaRPr>
          </a:p>
          <a:p>
            <a:pPr marL="285750" indent="-285750">
              <a:buFont typeface="Arial" pitchFamily="34" charset="0"/>
              <a:buChar char="•"/>
            </a:pPr>
            <a:r>
              <a:rPr lang="en-US" sz="2400" b="1" dirty="0">
                <a:solidFill>
                  <a:prstClr val="black"/>
                </a:solidFill>
              </a:rPr>
              <a:t>Do not spend too much money on themselves</a:t>
            </a:r>
          </a:p>
          <a:p>
            <a:pPr marL="285750" indent="-285750">
              <a:buFont typeface="Arial" pitchFamily="34" charset="0"/>
              <a:buChar char="•"/>
            </a:pPr>
            <a:r>
              <a:rPr lang="en-US" sz="2400" b="1" dirty="0">
                <a:solidFill>
                  <a:prstClr val="black"/>
                </a:solidFill>
              </a:rPr>
              <a:t>['</a:t>
            </a:r>
            <a:r>
              <a:rPr lang="en-US" sz="2400" b="1" dirty="0" err="1">
                <a:solidFill>
                  <a:prstClr val="black"/>
                </a:solidFill>
              </a:rPr>
              <a:t>fruɡl</a:t>
            </a:r>
            <a:r>
              <a:rPr lang="en-US" sz="2400" b="1" dirty="0">
                <a:solidFill>
                  <a:prstClr val="black"/>
                </a:solidFill>
              </a:rPr>
              <a:t>]</a:t>
            </a:r>
          </a:p>
          <a:p>
            <a:pPr marL="285750" indent="-285750">
              <a:buFont typeface="Arial" pitchFamily="34" charset="0"/>
              <a:buChar char="•"/>
            </a:pPr>
            <a:r>
              <a:rPr lang="en-US" sz="2400" b="1" dirty="0">
                <a:solidFill>
                  <a:prstClr val="black"/>
                </a:solidFill>
              </a:rPr>
              <a:t>Synonym: plain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579914"/>
            <a:ext cx="2599246" cy="3918461"/>
          </a:xfrm>
          <a:prstGeom prst="rect">
            <a:avLst/>
          </a:prstGeom>
        </p:spPr>
      </p:pic>
    </p:spTree>
    <p:extLst>
      <p:ext uri="{BB962C8B-B14F-4D97-AF65-F5344CB8AC3E}">
        <p14:creationId xmlns:p14="http://schemas.microsoft.com/office/powerpoint/2010/main" val="39159896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620000" cy="2062103"/>
          </a:xfrm>
          <a:prstGeom prst="rect">
            <a:avLst/>
          </a:prstGeom>
          <a:noFill/>
        </p:spPr>
        <p:txBody>
          <a:bodyPr wrap="square" rtlCol="0">
            <a:spAutoFit/>
          </a:bodyPr>
          <a:lstStyle/>
          <a:p>
            <a:r>
              <a:rPr lang="en-US" sz="3200" b="1" dirty="0">
                <a:solidFill>
                  <a:srgbClr val="C00000"/>
                </a:solidFill>
              </a:rPr>
              <a:t>Credible:</a:t>
            </a:r>
          </a:p>
          <a:p>
            <a:endParaRPr lang="en-US" sz="2400" b="1" dirty="0">
              <a:solidFill>
                <a:prstClr val="black"/>
              </a:solidFill>
            </a:endParaRPr>
          </a:p>
          <a:p>
            <a:pPr marL="285750" indent="-285750">
              <a:buFont typeface="Arial" pitchFamily="34" charset="0"/>
              <a:buChar char="•"/>
            </a:pPr>
            <a:r>
              <a:rPr lang="en-US" sz="2400" b="1" dirty="0">
                <a:solidFill>
                  <a:prstClr val="black"/>
                </a:solidFill>
              </a:rPr>
              <a:t>It can be believed</a:t>
            </a:r>
          </a:p>
          <a:p>
            <a:pPr marL="285750" indent="-285750">
              <a:buFont typeface="Arial" pitchFamily="34" charset="0"/>
              <a:buChar char="•"/>
            </a:pPr>
            <a:r>
              <a:rPr lang="en-US" sz="2400" b="1" dirty="0">
                <a:solidFill>
                  <a:prstClr val="black"/>
                </a:solidFill>
              </a:rPr>
              <a:t>['</a:t>
            </a:r>
            <a:r>
              <a:rPr lang="en-US" sz="2400" b="1" dirty="0" err="1">
                <a:solidFill>
                  <a:prstClr val="black"/>
                </a:solidFill>
              </a:rPr>
              <a:t>krɛdəbl</a:t>
            </a:r>
            <a:r>
              <a:rPr lang="en-US" sz="2400" b="1" dirty="0">
                <a:solidFill>
                  <a:prstClr val="black"/>
                </a:solidFill>
              </a:rPr>
              <a:t>]</a:t>
            </a:r>
          </a:p>
          <a:p>
            <a:pPr marL="285750" indent="-285750">
              <a:buFont typeface="Arial" pitchFamily="34" charset="0"/>
              <a:buChar char="•"/>
            </a:pPr>
            <a:r>
              <a:rPr lang="en-US" sz="2400" b="1" dirty="0">
                <a:solidFill>
                  <a:prstClr val="black"/>
                </a:solidFill>
              </a:rPr>
              <a:t>Synonym: reliable </a:t>
            </a:r>
          </a:p>
        </p:txBody>
      </p:sp>
      <p:grpSp>
        <p:nvGrpSpPr>
          <p:cNvPr id="3" name="Group 2"/>
          <p:cNvGrpSpPr/>
          <p:nvPr/>
        </p:nvGrpSpPr>
        <p:grpSpPr>
          <a:xfrm>
            <a:off x="3886200" y="1632858"/>
            <a:ext cx="4030724" cy="5072742"/>
            <a:chOff x="3886200" y="1632858"/>
            <a:chExt cx="4030724" cy="507274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200400"/>
              <a:ext cx="3505200" cy="3505200"/>
            </a:xfrm>
            <a:prstGeom prst="rect">
              <a:avLst/>
            </a:prstGeom>
          </p:spPr>
        </p:pic>
        <p:grpSp>
          <p:nvGrpSpPr>
            <p:cNvPr id="5" name="Group 4"/>
            <p:cNvGrpSpPr/>
            <p:nvPr/>
          </p:nvGrpSpPr>
          <p:grpSpPr>
            <a:xfrm>
              <a:off x="6088124" y="1632858"/>
              <a:ext cx="1828800" cy="1295400"/>
              <a:chOff x="6088124" y="1632858"/>
              <a:chExt cx="1828800" cy="1295400"/>
            </a:xfrm>
          </p:grpSpPr>
          <p:sp>
            <p:nvSpPr>
              <p:cNvPr id="6" name="Cloud Callout 5"/>
              <p:cNvSpPr/>
              <p:nvPr/>
            </p:nvSpPr>
            <p:spPr>
              <a:xfrm rot="973211">
                <a:off x="6088124" y="1632858"/>
                <a:ext cx="1828800" cy="12954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6316724" y="1849245"/>
                <a:ext cx="1371600" cy="707886"/>
              </a:xfrm>
              <a:prstGeom prst="rect">
                <a:avLst/>
              </a:prstGeom>
              <a:noFill/>
            </p:spPr>
            <p:txBody>
              <a:bodyPr wrap="square" rtlCol="0">
                <a:spAutoFit/>
              </a:bodyPr>
              <a:lstStyle/>
              <a:p>
                <a:pPr algn="ctr"/>
                <a:r>
                  <a:rPr lang="en-US" sz="2000" b="1" dirty="0">
                    <a:solidFill>
                      <a:prstClr val="black"/>
                    </a:solidFill>
                  </a:rPr>
                  <a:t>I am incredible</a:t>
                </a:r>
              </a:p>
            </p:txBody>
          </p:sp>
        </p:grpSp>
      </p:grpSp>
    </p:spTree>
    <p:extLst>
      <p:ext uri="{BB962C8B-B14F-4D97-AF65-F5344CB8AC3E}">
        <p14:creationId xmlns:p14="http://schemas.microsoft.com/office/powerpoint/2010/main" val="24521044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56498"/>
            <a:ext cx="5943600" cy="2339102"/>
          </a:xfrm>
          <a:prstGeom prst="rect">
            <a:avLst/>
          </a:prstGeom>
          <a:noFill/>
        </p:spPr>
        <p:txBody>
          <a:bodyPr wrap="square" rtlCol="0">
            <a:spAutoFit/>
          </a:bodyPr>
          <a:lstStyle/>
          <a:p>
            <a:r>
              <a:rPr lang="en-US" sz="3200" b="1" dirty="0">
                <a:solidFill>
                  <a:srgbClr val="C00000"/>
                </a:solidFill>
              </a:rPr>
              <a:t>Conscientious:</a:t>
            </a:r>
          </a:p>
          <a:p>
            <a:endParaRPr lang="en-US" sz="2400" b="1" dirty="0">
              <a:solidFill>
                <a:prstClr val="black"/>
              </a:solidFill>
            </a:endParaRPr>
          </a:p>
          <a:p>
            <a:pPr marL="285750" indent="-285750">
              <a:buFont typeface="Arial" pitchFamily="34" charset="0"/>
              <a:buChar char="•"/>
            </a:pPr>
            <a:r>
              <a:rPr lang="en-US" sz="2400" b="1" dirty="0">
                <a:solidFill>
                  <a:prstClr val="black"/>
                </a:solidFill>
              </a:rPr>
              <a:t>Having responsibility</a:t>
            </a:r>
          </a:p>
          <a:p>
            <a:pPr marL="285750" indent="-285750">
              <a:buFont typeface="Arial" pitchFamily="34" charset="0"/>
              <a:buChar char="•"/>
            </a:pPr>
            <a:r>
              <a:rPr lang="en-US" sz="2400" b="1" dirty="0">
                <a:solidFill>
                  <a:prstClr val="black"/>
                </a:solidFill>
              </a:rPr>
              <a:t>['</a:t>
            </a:r>
            <a:r>
              <a:rPr lang="en-US" sz="2400" b="1" dirty="0" err="1">
                <a:solidFill>
                  <a:prstClr val="black"/>
                </a:solidFill>
              </a:rPr>
              <a:t>kɑnʃɪ'ɛnʃəs</a:t>
            </a:r>
            <a:r>
              <a:rPr lang="en-US" sz="2400" b="1" dirty="0">
                <a:solidFill>
                  <a:prstClr val="black"/>
                </a:solidFill>
              </a:rPr>
              <a:t>]</a:t>
            </a:r>
          </a:p>
          <a:p>
            <a:pPr marL="285750" indent="-285750">
              <a:buFont typeface="Arial" pitchFamily="34" charset="0"/>
              <a:buChar char="•"/>
            </a:pPr>
            <a:r>
              <a:rPr lang="en-US" sz="2400" b="1" dirty="0">
                <a:solidFill>
                  <a:prstClr val="black"/>
                </a:solidFill>
              </a:rPr>
              <a:t>Synonym: responsible</a:t>
            </a:r>
          </a:p>
          <a:p>
            <a:pPr marL="285750" indent="-285750">
              <a:buFont typeface="Arial" pitchFamily="34" charset="0"/>
              <a:buChar char="•"/>
            </a:pPr>
            <a:endParaRPr lang="en-US" dirty="0">
              <a:solidFill>
                <a:prstClr val="black"/>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895600"/>
            <a:ext cx="5257800" cy="3477876"/>
          </a:xfrm>
          <a:prstGeom prst="rect">
            <a:avLst/>
          </a:prstGeom>
        </p:spPr>
      </p:pic>
    </p:spTree>
    <p:extLst>
      <p:ext uri="{BB962C8B-B14F-4D97-AF65-F5344CB8AC3E}">
        <p14:creationId xmlns:p14="http://schemas.microsoft.com/office/powerpoint/2010/main" val="10650666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692" y="1362670"/>
            <a:ext cx="6189708"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COMPASSIONATE</a:t>
            </a:r>
          </a:p>
        </p:txBody>
      </p:sp>
      <p:sp>
        <p:nvSpPr>
          <p:cNvPr id="3" name="TextBox 2"/>
          <p:cNvSpPr txBox="1"/>
          <p:nvPr/>
        </p:nvSpPr>
        <p:spPr>
          <a:xfrm>
            <a:off x="1143000" y="2630269"/>
            <a:ext cx="7010400" cy="646331"/>
          </a:xfrm>
          <a:prstGeom prst="rect">
            <a:avLst/>
          </a:prstGeom>
          <a:noFill/>
        </p:spPr>
        <p:txBody>
          <a:bodyPr wrap="square" rtlCol="0">
            <a:spAutoFit/>
          </a:bodyPr>
          <a:lstStyle/>
          <a:p>
            <a:r>
              <a:rPr lang="en-US" dirty="0">
                <a:solidFill>
                  <a:prstClr val="black"/>
                </a:solidFill>
              </a:rPr>
              <a:t>   </a:t>
            </a:r>
            <a:r>
              <a:rPr lang="en-US" dirty="0">
                <a:solidFill>
                  <a:prstClr val="black"/>
                </a:solidFill>
                <a:latin typeface="Adelle SB" pitchFamily="50" charset="0"/>
              </a:rPr>
              <a:t>Definition: feeling or showing sympathy and concern for others</a:t>
            </a:r>
          </a:p>
        </p:txBody>
      </p:sp>
      <p:sp>
        <p:nvSpPr>
          <p:cNvPr id="4" name="TextBox 3"/>
          <p:cNvSpPr txBox="1"/>
          <p:nvPr/>
        </p:nvSpPr>
        <p:spPr>
          <a:xfrm>
            <a:off x="1277892" y="3676471"/>
            <a:ext cx="6189708" cy="1200329"/>
          </a:xfrm>
          <a:prstGeom prst="rect">
            <a:avLst/>
          </a:prstGeom>
          <a:noFill/>
        </p:spPr>
        <p:txBody>
          <a:bodyPr wrap="square" rtlCol="0">
            <a:spAutoFit/>
          </a:bodyPr>
          <a:lstStyle/>
          <a:p>
            <a:r>
              <a:rPr lang="en-US" dirty="0">
                <a:solidFill>
                  <a:prstClr val="black"/>
                </a:solidFill>
                <a:latin typeface="Arial Narrow" pitchFamily="34" charset="0"/>
              </a:rPr>
              <a:t> Reason: The reason why I said he is compassionate is because he was asking the situation for the children and felt sympathetic about them on chapter 6. “Why are they not at school?” This sentence showed  </a:t>
            </a:r>
            <a:r>
              <a:rPr lang="en-US" dirty="0" err="1">
                <a:solidFill>
                  <a:prstClr val="black"/>
                </a:solidFill>
                <a:latin typeface="Arial Narrow" pitchFamily="34" charset="0"/>
              </a:rPr>
              <a:t>Kumalo</a:t>
            </a:r>
            <a:r>
              <a:rPr lang="en-US" dirty="0">
                <a:solidFill>
                  <a:prstClr val="black"/>
                </a:solidFill>
                <a:latin typeface="Arial Narrow" pitchFamily="34" charset="0"/>
              </a:rPr>
              <a:t> felt bad and worried for the poor situation of children. </a:t>
            </a:r>
          </a:p>
        </p:txBody>
      </p:sp>
    </p:spTree>
    <p:extLst>
      <p:ext uri="{BB962C8B-B14F-4D97-AF65-F5344CB8AC3E}">
        <p14:creationId xmlns:p14="http://schemas.microsoft.com/office/powerpoint/2010/main" val="12977292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1470025"/>
          </a:xfrm>
        </p:spPr>
        <p:txBody>
          <a:bodyPr/>
          <a:lstStyle/>
          <a:p>
            <a:r>
              <a:rPr lang="en-US" dirty="0" smtClean="0">
                <a:latin typeface="AF TOMMY HILFIGER" pitchFamily="2" charset="0"/>
              </a:rPr>
              <a:t>Innocent</a:t>
            </a:r>
            <a:endParaRPr lang="en-US" dirty="0">
              <a:latin typeface="AF TOMMY HILFIGER" pitchFamily="2" charset="0"/>
            </a:endParaRPr>
          </a:p>
        </p:txBody>
      </p:sp>
      <p:sp>
        <p:nvSpPr>
          <p:cNvPr id="4" name="TextBox 3"/>
          <p:cNvSpPr txBox="1"/>
          <p:nvPr/>
        </p:nvSpPr>
        <p:spPr>
          <a:xfrm>
            <a:off x="762000" y="1676400"/>
            <a:ext cx="7162800" cy="3539430"/>
          </a:xfrm>
          <a:prstGeom prst="rect">
            <a:avLst/>
          </a:prstGeom>
          <a:noFill/>
        </p:spPr>
        <p:txBody>
          <a:bodyPr wrap="square" rtlCol="0">
            <a:spAutoFit/>
          </a:bodyPr>
          <a:lstStyle/>
          <a:p>
            <a:pPr marL="457200" indent="-457200">
              <a:buFont typeface="Wingdings" pitchFamily="2" charset="2"/>
              <a:buChar char="§"/>
            </a:pPr>
            <a:r>
              <a:rPr lang="en-US" sz="3200" dirty="0">
                <a:solidFill>
                  <a:prstClr val="black"/>
                </a:solidFill>
              </a:rPr>
              <a:t>Innocent mean lacking in sophistication.</a:t>
            </a:r>
          </a:p>
          <a:p>
            <a:endParaRPr lang="en-US" sz="3200" dirty="0">
              <a:solidFill>
                <a:prstClr val="black"/>
              </a:solidFill>
            </a:endParaRPr>
          </a:p>
          <a:p>
            <a:pPr marL="457200" indent="-457200">
              <a:buFont typeface="Wingdings" pitchFamily="2" charset="2"/>
              <a:buChar char="§"/>
            </a:pPr>
            <a:r>
              <a:rPr lang="en-US" sz="3200" dirty="0">
                <a:solidFill>
                  <a:prstClr val="black"/>
                </a:solidFill>
              </a:rPr>
              <a:t>Because when he went to the city he was cheated by others.</a:t>
            </a:r>
          </a:p>
          <a:p>
            <a:endParaRPr lang="en-US" sz="3200" dirty="0">
              <a:solidFill>
                <a:prstClr val="black"/>
              </a:solidFill>
            </a:endParaRPr>
          </a:p>
          <a:p>
            <a:endParaRPr lang="en-US" sz="32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314952"/>
            <a:ext cx="3114630" cy="2190623"/>
          </a:xfrm>
          <a:prstGeom prst="rect">
            <a:avLst/>
          </a:prstGeom>
        </p:spPr>
      </p:pic>
    </p:spTree>
    <p:extLst>
      <p:ext uri="{BB962C8B-B14F-4D97-AF65-F5344CB8AC3E}">
        <p14:creationId xmlns:p14="http://schemas.microsoft.com/office/powerpoint/2010/main" val="9679981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F TOMMY HILFIGER" pitchFamily="2" charset="0"/>
              </a:rPr>
              <a:t>Paternal</a:t>
            </a:r>
            <a:endParaRPr lang="en-US" dirty="0">
              <a:latin typeface="AF TOMMY HILFIGER" pitchFamily="2" charset="0"/>
            </a:endParaRPr>
          </a:p>
        </p:txBody>
      </p:sp>
      <p:sp>
        <p:nvSpPr>
          <p:cNvPr id="3" name="Content Placeholder 2"/>
          <p:cNvSpPr>
            <a:spLocks noGrp="1"/>
          </p:cNvSpPr>
          <p:nvPr>
            <p:ph idx="1"/>
          </p:nvPr>
        </p:nvSpPr>
        <p:spPr>
          <a:xfrm>
            <a:off x="443592" y="1371600"/>
            <a:ext cx="8229600" cy="4525963"/>
          </a:xfrm>
        </p:spPr>
        <p:txBody>
          <a:bodyPr/>
          <a:lstStyle/>
          <a:p>
            <a:pPr>
              <a:buFont typeface="Wingdings" pitchFamily="2" charset="2"/>
              <a:buChar char="§"/>
            </a:pPr>
            <a:r>
              <a:rPr lang="en-US" dirty="0" smtClean="0"/>
              <a:t>Paternal mean </a:t>
            </a:r>
            <a:r>
              <a:rPr lang="en-US" dirty="0"/>
              <a:t>relating to or characteristic of or befitting a </a:t>
            </a:r>
            <a:r>
              <a:rPr lang="en-US" dirty="0" smtClean="0"/>
              <a:t>parent.</a:t>
            </a:r>
          </a:p>
          <a:p>
            <a:pPr>
              <a:buFont typeface="Wingdings" pitchFamily="2" charset="2"/>
              <a:buChar char="§"/>
            </a:pPr>
            <a:endParaRPr lang="en-US" dirty="0"/>
          </a:p>
          <a:p>
            <a:pPr>
              <a:buFont typeface="Wingdings" pitchFamily="2" charset="2"/>
              <a:buChar char="§"/>
            </a:pPr>
            <a:r>
              <a:rPr lang="en-US" dirty="0" smtClean="0"/>
              <a:t>It showed when he kissed his nephew and cleaned his face, and tried his best to helped his sister.  </a:t>
            </a:r>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940" y="4038600"/>
            <a:ext cx="3449909" cy="2514600"/>
          </a:xfrm>
          <a:prstGeom prst="rect">
            <a:avLst/>
          </a:prstGeom>
        </p:spPr>
      </p:pic>
    </p:spTree>
    <p:extLst>
      <p:ext uri="{BB962C8B-B14F-4D97-AF65-F5344CB8AC3E}">
        <p14:creationId xmlns:p14="http://schemas.microsoft.com/office/powerpoint/2010/main" val="16592145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F TOMMY HILFIGER" pitchFamily="2" charset="0"/>
              </a:rPr>
              <a:t>Earnest</a:t>
            </a:r>
            <a:endParaRPr lang="en-US" dirty="0">
              <a:latin typeface="AF TOMMY HILFIGER" pitchFamily="2" charset="0"/>
            </a:endParaRPr>
          </a:p>
        </p:txBody>
      </p:sp>
      <p:sp>
        <p:nvSpPr>
          <p:cNvPr id="3" name="Content Placeholder 2"/>
          <p:cNvSpPr>
            <a:spLocks noGrp="1"/>
          </p:cNvSpPr>
          <p:nvPr>
            <p:ph idx="1"/>
          </p:nvPr>
        </p:nvSpPr>
        <p:spPr/>
        <p:txBody>
          <a:bodyPr/>
          <a:lstStyle/>
          <a:p>
            <a:pPr>
              <a:buFont typeface="Wingdings" pitchFamily="2" charset="2"/>
              <a:buChar char="§"/>
            </a:pPr>
            <a:r>
              <a:rPr lang="en-US" dirty="0"/>
              <a:t>Earnest people are very serious and sincere in what they say or do, because they think that their actions and beliefs are </a:t>
            </a:r>
            <a:r>
              <a:rPr lang="en-US" dirty="0" smtClean="0"/>
              <a:t>important.</a:t>
            </a:r>
          </a:p>
          <a:p>
            <a:pPr>
              <a:buFont typeface="Wingdings" pitchFamily="2" charset="2"/>
              <a:buChar char="§"/>
            </a:pPr>
            <a:endParaRPr lang="en-US" dirty="0"/>
          </a:p>
          <a:p>
            <a:pPr>
              <a:buFont typeface="Wingdings" pitchFamily="2" charset="2"/>
              <a:buChar char="§"/>
            </a:pPr>
            <a:r>
              <a:rPr lang="en-US" dirty="0" smtClean="0"/>
              <a:t>Because he tried his best to helped and found his relative.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648200"/>
            <a:ext cx="1778000" cy="1778000"/>
          </a:xfrm>
          <a:prstGeom prst="rect">
            <a:avLst/>
          </a:prstGeom>
        </p:spPr>
      </p:pic>
    </p:spTree>
    <p:extLst>
      <p:ext uri="{BB962C8B-B14F-4D97-AF65-F5344CB8AC3E}">
        <p14:creationId xmlns:p14="http://schemas.microsoft.com/office/powerpoint/2010/main" val="6695788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F TOMMY HILFIGER" pitchFamily="2" charset="0"/>
              </a:rPr>
              <a:t>Stubborn</a:t>
            </a:r>
            <a:endParaRPr lang="en-US" dirty="0">
              <a:latin typeface="AF TOMMY HILFIGER" pitchFamily="2" charset="0"/>
            </a:endParaRPr>
          </a:p>
        </p:txBody>
      </p:sp>
      <p:sp>
        <p:nvSpPr>
          <p:cNvPr id="3" name="Content Placeholder 2"/>
          <p:cNvSpPr>
            <a:spLocks noGrp="1"/>
          </p:cNvSpPr>
          <p:nvPr>
            <p:ph idx="1"/>
          </p:nvPr>
        </p:nvSpPr>
        <p:spPr/>
        <p:txBody>
          <a:bodyPr/>
          <a:lstStyle/>
          <a:p>
            <a:pPr>
              <a:buFont typeface="Wingdings" pitchFamily="2" charset="2"/>
              <a:buChar char="§"/>
            </a:pPr>
            <a:r>
              <a:rPr lang="en-US" dirty="0"/>
              <a:t>Someone who is stubborn or who behaves in a stubborn way is determined to do what they want and is very unwilling to change their mind</a:t>
            </a:r>
            <a:r>
              <a:rPr lang="en-US" dirty="0" smtClean="0"/>
              <a:t>.</a:t>
            </a:r>
          </a:p>
          <a:p>
            <a:pPr>
              <a:buFont typeface="Wingdings" pitchFamily="2" charset="2"/>
              <a:buChar char="§"/>
            </a:pPr>
            <a:endParaRPr lang="en-US" dirty="0" smtClean="0"/>
          </a:p>
          <a:p>
            <a:pPr>
              <a:buFont typeface="Wingdings" pitchFamily="2" charset="2"/>
              <a:buChar char="§"/>
            </a:pPr>
            <a:r>
              <a:rPr lang="en-US" dirty="0" smtClean="0"/>
              <a:t>Because he still think Johannesburg is bad place.</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724400"/>
            <a:ext cx="3733800" cy="2057400"/>
          </a:xfrm>
          <a:prstGeom prst="rect">
            <a:avLst/>
          </a:prstGeom>
        </p:spPr>
      </p:pic>
    </p:spTree>
    <p:extLst>
      <p:ext uri="{BB962C8B-B14F-4D97-AF65-F5344CB8AC3E}">
        <p14:creationId xmlns:p14="http://schemas.microsoft.com/office/powerpoint/2010/main" val="34357185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F TOMMY HILFIGER" pitchFamily="2" charset="0"/>
              </a:rPr>
              <a:t>Nescient</a:t>
            </a:r>
            <a:endParaRPr lang="en-US" dirty="0">
              <a:latin typeface="AF TOMMY HILFIGER" pitchFamily="2" charset="0"/>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t>Nescient mean lacking knowledge or sophistication.</a:t>
            </a:r>
          </a:p>
          <a:p>
            <a:pPr>
              <a:buFont typeface="Wingdings" pitchFamily="2" charset="2"/>
              <a:buChar char="§"/>
            </a:pPr>
            <a:endParaRPr lang="en-US" dirty="0"/>
          </a:p>
          <a:p>
            <a:pPr>
              <a:buFont typeface="Wingdings" pitchFamily="2" charset="2"/>
              <a:buChar char="§"/>
            </a:pPr>
            <a:r>
              <a:rPr lang="en-US" dirty="0"/>
              <a:t>Because when he went to the city he </a:t>
            </a:r>
            <a:r>
              <a:rPr lang="en-US" dirty="0" smtClean="0"/>
              <a:t>was cheated </a:t>
            </a:r>
            <a:r>
              <a:rPr lang="en-US" dirty="0"/>
              <a:t>by </a:t>
            </a:r>
            <a:r>
              <a:rPr lang="en-US" dirty="0" smtClean="0"/>
              <a:t>others.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343400"/>
            <a:ext cx="2209800" cy="2209800"/>
          </a:xfrm>
          <a:prstGeom prst="rect">
            <a:avLst/>
          </a:prstGeom>
        </p:spPr>
      </p:pic>
    </p:spTree>
    <p:extLst>
      <p:ext uri="{BB962C8B-B14F-4D97-AF65-F5344CB8AC3E}">
        <p14:creationId xmlns:p14="http://schemas.microsoft.com/office/powerpoint/2010/main" val="31839386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ena Black Extended" pitchFamily="2" charset="0"/>
              </a:rPr>
              <a:t>Tolerate</a:t>
            </a:r>
            <a:br>
              <a:rPr lang="en-US" b="1" dirty="0" smtClean="0">
                <a:latin typeface="Arena Black Extended" pitchFamily="2" charset="0"/>
              </a:rPr>
            </a:br>
            <a:r>
              <a:rPr lang="en-US" b="1" dirty="0" smtClean="0">
                <a:latin typeface="Arena Black Extended" pitchFamily="2" charset="0"/>
              </a:rPr>
              <a:t>(</a:t>
            </a:r>
            <a:r>
              <a:rPr lang="en-US" b="1" dirty="0">
                <a:latin typeface="Arena Black Extended" pitchFamily="2" charset="0"/>
              </a:rPr>
              <a:t>/ˈ</a:t>
            </a:r>
            <a:r>
              <a:rPr lang="en-US" b="1" dirty="0" err="1">
                <a:latin typeface="Arena Black Extended" pitchFamily="2" charset="0"/>
              </a:rPr>
              <a:t>täləˌ</a:t>
            </a:r>
            <a:r>
              <a:rPr lang="en-US" b="1" dirty="0" err="1" smtClean="0">
                <a:latin typeface="Arena Black Extended" pitchFamily="2" charset="0"/>
              </a:rPr>
              <a:t>rāt</a:t>
            </a:r>
            <a:r>
              <a:rPr lang="en-US" b="1" dirty="0" smtClean="0">
                <a:latin typeface="Arena Black Extended" pitchFamily="2" charset="0"/>
              </a:rPr>
              <a:t>)</a:t>
            </a:r>
            <a:endParaRPr lang="en-US" b="1" dirty="0">
              <a:latin typeface="Arena Black Extended" pitchFamily="2" charset="0"/>
            </a:endParaRPr>
          </a:p>
        </p:txBody>
      </p:sp>
      <p:sp>
        <p:nvSpPr>
          <p:cNvPr id="3" name="Content Placeholder 2"/>
          <p:cNvSpPr>
            <a:spLocks noGrp="1"/>
          </p:cNvSpPr>
          <p:nvPr>
            <p:ph idx="1"/>
          </p:nvPr>
        </p:nvSpPr>
        <p:spPr/>
        <p:txBody>
          <a:bodyPr/>
          <a:lstStyle/>
          <a:p>
            <a:r>
              <a:rPr lang="en-US" dirty="0" smtClean="0">
                <a:latin typeface="a bug's life" pitchFamily="34" charset="0"/>
              </a:rPr>
              <a:t>Definition</a:t>
            </a:r>
            <a:r>
              <a:rPr lang="en-US" dirty="0" smtClean="0"/>
              <a:t>- suffering from other things and. It’s  like a sufferance. </a:t>
            </a:r>
            <a:endParaRPr lang="en-US" dirty="0"/>
          </a:p>
        </p:txBody>
      </p:sp>
      <p:pic>
        <p:nvPicPr>
          <p:cNvPr id="2050" name="Picture 2" descr="C:\Documents and Settings\abc\Desktop\imagesCA6NLZX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7520">
            <a:off x="2362200" y="2438399"/>
            <a:ext cx="3429000" cy="2408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bc\Desktop\imagesCAALNB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02810">
            <a:off x="2598698" y="2819400"/>
            <a:ext cx="2432050" cy="24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165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1"/>
                                        </p:tgtEl>
                                        <p:attrNameLst>
                                          <p:attrName>r</p:attrName>
                                        </p:attrNameLst>
                                      </p:cBhvr>
                                    </p:animRot>
                                    <p:animRot by="-240000">
                                      <p:cBhvr>
                                        <p:cTn id="7" dur="200" fill="hold">
                                          <p:stCondLst>
                                            <p:cond delay="200"/>
                                          </p:stCondLst>
                                        </p:cTn>
                                        <p:tgtEl>
                                          <p:spTgt spid="2051"/>
                                        </p:tgtEl>
                                        <p:attrNameLst>
                                          <p:attrName>r</p:attrName>
                                        </p:attrNameLst>
                                      </p:cBhvr>
                                    </p:animRot>
                                    <p:animRot by="240000">
                                      <p:cBhvr>
                                        <p:cTn id="8" dur="200" fill="hold">
                                          <p:stCondLst>
                                            <p:cond delay="400"/>
                                          </p:stCondLst>
                                        </p:cTn>
                                        <p:tgtEl>
                                          <p:spTgt spid="2051"/>
                                        </p:tgtEl>
                                        <p:attrNameLst>
                                          <p:attrName>r</p:attrName>
                                        </p:attrNameLst>
                                      </p:cBhvr>
                                    </p:animRot>
                                    <p:animRot by="-240000">
                                      <p:cBhvr>
                                        <p:cTn id="9" dur="200" fill="hold">
                                          <p:stCondLst>
                                            <p:cond delay="600"/>
                                          </p:stCondLst>
                                        </p:cTn>
                                        <p:tgtEl>
                                          <p:spTgt spid="2051"/>
                                        </p:tgtEl>
                                        <p:attrNameLst>
                                          <p:attrName>r</p:attrName>
                                        </p:attrNameLst>
                                      </p:cBhvr>
                                    </p:animRot>
                                    <p:animRot by="120000">
                                      <p:cBhvr>
                                        <p:cTn id="10" dur="200" fill="hold">
                                          <p:stCondLst>
                                            <p:cond delay="8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500" fill="hold"/>
                                        <p:tgtEl>
                                          <p:spTgt spid="2051"/>
                                        </p:tgtEl>
                                        <p:attrNameLst>
                                          <p:attrName>ppt_w</p:attrName>
                                        </p:attrNameLst>
                                      </p:cBhvr>
                                      <p:tavLst>
                                        <p:tav tm="0">
                                          <p:val>
                                            <p:fltVal val="0"/>
                                          </p:val>
                                        </p:tav>
                                        <p:tav tm="100000">
                                          <p:val>
                                            <p:strVal val="#ppt_w"/>
                                          </p:val>
                                        </p:tav>
                                      </p:tavLst>
                                    </p:anim>
                                    <p:anim calcmode="lin" valueType="num">
                                      <p:cBhvr>
                                        <p:cTn id="16" dur="500" fill="hold"/>
                                        <p:tgtEl>
                                          <p:spTgt spid="2051"/>
                                        </p:tgtEl>
                                        <p:attrNameLst>
                                          <p:attrName>ppt_h</p:attrName>
                                        </p:attrNameLst>
                                      </p:cBhvr>
                                      <p:tavLst>
                                        <p:tav tm="0">
                                          <p:val>
                                            <p:fltVal val="0"/>
                                          </p:val>
                                        </p:tav>
                                        <p:tav tm="100000">
                                          <p:val>
                                            <p:strVal val="#ppt_h"/>
                                          </p:val>
                                        </p:tav>
                                      </p:tavLst>
                                    </p:anim>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1000" fill="hold"/>
                                        <p:tgtEl>
                                          <p:spTgt spid="2050"/>
                                        </p:tgtEl>
                                        <p:attrNameLst>
                                          <p:attrName>ppt_w</p:attrName>
                                        </p:attrNameLst>
                                      </p:cBhvr>
                                      <p:tavLst>
                                        <p:tav tm="0">
                                          <p:val>
                                            <p:fltVal val="0"/>
                                          </p:val>
                                        </p:tav>
                                        <p:tav tm="100000">
                                          <p:val>
                                            <p:strVal val="#ppt_w"/>
                                          </p:val>
                                        </p:tav>
                                      </p:tavLst>
                                    </p:anim>
                                    <p:anim calcmode="lin" valueType="num">
                                      <p:cBhvr>
                                        <p:cTn id="29" dur="1000" fill="hold"/>
                                        <p:tgtEl>
                                          <p:spTgt spid="2050"/>
                                        </p:tgtEl>
                                        <p:attrNameLst>
                                          <p:attrName>ppt_h</p:attrName>
                                        </p:attrNameLst>
                                      </p:cBhvr>
                                      <p:tavLst>
                                        <p:tav tm="0">
                                          <p:val>
                                            <p:fltVal val="0"/>
                                          </p:val>
                                        </p:tav>
                                        <p:tav tm="100000">
                                          <p:val>
                                            <p:strVal val="#ppt_h"/>
                                          </p:val>
                                        </p:tav>
                                      </p:tavLst>
                                    </p:anim>
                                    <p:anim calcmode="lin" valueType="num">
                                      <p:cBhvr>
                                        <p:cTn id="30" dur="1000" fill="hold"/>
                                        <p:tgtEl>
                                          <p:spTgt spid="2050"/>
                                        </p:tgtEl>
                                        <p:attrNameLst>
                                          <p:attrName>style.rotation</p:attrName>
                                        </p:attrNameLst>
                                      </p:cBhvr>
                                      <p:tavLst>
                                        <p:tav tm="0">
                                          <p:val>
                                            <p:fltVal val="90"/>
                                          </p:val>
                                        </p:tav>
                                        <p:tav tm="100000">
                                          <p:val>
                                            <p:fltVal val="0"/>
                                          </p:val>
                                        </p:tav>
                                      </p:tavLst>
                                    </p:anim>
                                    <p:animEffect transition="in" filter="fade">
                                      <p:cBhvr>
                                        <p:cTn id="31" dur="10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 calcmode="lin" valueType="num">
                                      <p:cBhvr>
                                        <p:cTn id="36" dur="1000" fill="hold"/>
                                        <p:tgtEl>
                                          <p:spTgt spid="2051"/>
                                        </p:tgtEl>
                                        <p:attrNameLst>
                                          <p:attrName>ppt_w</p:attrName>
                                        </p:attrNameLst>
                                      </p:cBhvr>
                                      <p:tavLst>
                                        <p:tav tm="0">
                                          <p:val>
                                            <p:fltVal val="0"/>
                                          </p:val>
                                        </p:tav>
                                        <p:tav tm="100000">
                                          <p:val>
                                            <p:strVal val="#ppt_w"/>
                                          </p:val>
                                        </p:tav>
                                      </p:tavLst>
                                    </p:anim>
                                    <p:anim calcmode="lin" valueType="num">
                                      <p:cBhvr>
                                        <p:cTn id="37" dur="1000" fill="hold"/>
                                        <p:tgtEl>
                                          <p:spTgt spid="2051"/>
                                        </p:tgtEl>
                                        <p:attrNameLst>
                                          <p:attrName>ppt_h</p:attrName>
                                        </p:attrNameLst>
                                      </p:cBhvr>
                                      <p:tavLst>
                                        <p:tav tm="0">
                                          <p:val>
                                            <p:fltVal val="0"/>
                                          </p:val>
                                        </p:tav>
                                        <p:tav tm="100000">
                                          <p:val>
                                            <p:strVal val="#ppt_h"/>
                                          </p:val>
                                        </p:tav>
                                      </p:tavLst>
                                    </p:anim>
                                    <p:anim calcmode="lin" valueType="num">
                                      <p:cBhvr>
                                        <p:cTn id="38" dur="1000" fill="hold"/>
                                        <p:tgtEl>
                                          <p:spTgt spid="2051"/>
                                        </p:tgtEl>
                                        <p:attrNameLst>
                                          <p:attrName>style.rotation</p:attrName>
                                        </p:attrNameLst>
                                      </p:cBhvr>
                                      <p:tavLst>
                                        <p:tav tm="0">
                                          <p:val>
                                            <p:fltVal val="90"/>
                                          </p:val>
                                        </p:tav>
                                        <p:tav tm="100000">
                                          <p:val>
                                            <p:fltVal val="0"/>
                                          </p:val>
                                        </p:tav>
                                      </p:tavLst>
                                    </p:anim>
                                    <p:animEffect transition="in" filter="fade">
                                      <p:cBhvr>
                                        <p:cTn id="3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bc\Desktop\imagesCAE2ZHV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5105400" cy="34161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981200"/>
            <a:ext cx="8229600" cy="4525963"/>
          </a:xfrm>
        </p:spPr>
        <p:txBody>
          <a:bodyPr/>
          <a:lstStyle/>
          <a:p>
            <a:r>
              <a:rPr lang="en-US" sz="4000" dirty="0" smtClean="0"/>
              <a:t>Definition</a:t>
            </a:r>
            <a:r>
              <a:rPr lang="en-US" dirty="0" smtClean="0"/>
              <a:t>- Is like a kindness and softness.</a:t>
            </a:r>
            <a:endParaRPr lang="en-US" dirty="0"/>
          </a:p>
        </p:txBody>
      </p:sp>
      <p:sp>
        <p:nvSpPr>
          <p:cNvPr id="2" name="Title 1"/>
          <p:cNvSpPr>
            <a:spLocks noGrp="1"/>
          </p:cNvSpPr>
          <p:nvPr>
            <p:ph type="title"/>
          </p:nvPr>
        </p:nvSpPr>
        <p:spPr/>
        <p:txBody>
          <a:bodyPr>
            <a:noAutofit/>
          </a:bodyPr>
          <a:lstStyle/>
          <a:p>
            <a:r>
              <a:rPr lang="en-US" sz="8800" b="1" dirty="0"/>
              <a:t>G</a:t>
            </a:r>
            <a:r>
              <a:rPr lang="en-US" sz="8800" b="1" dirty="0" smtClean="0"/>
              <a:t>entleness</a:t>
            </a:r>
            <a:endParaRPr lang="en-US" sz="8800" b="1" dirty="0"/>
          </a:p>
        </p:txBody>
      </p:sp>
      <p:pic>
        <p:nvPicPr>
          <p:cNvPr id="3075" name="Picture 3" descr="C:\Documents and Settings\abc\Deskto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98" y="3200400"/>
            <a:ext cx="5424803" cy="313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924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5"/>
                                        </p:tgtEl>
                                        <p:attrNameLst>
                                          <p:attrName>r</p:attrName>
                                        </p:attrNameLst>
                                      </p:cBhvr>
                                    </p:animRot>
                                    <p:animRot by="-240000">
                                      <p:cBhvr>
                                        <p:cTn id="7" dur="200" fill="hold">
                                          <p:stCondLst>
                                            <p:cond delay="200"/>
                                          </p:stCondLst>
                                        </p:cTn>
                                        <p:tgtEl>
                                          <p:spTgt spid="3075"/>
                                        </p:tgtEl>
                                        <p:attrNameLst>
                                          <p:attrName>r</p:attrName>
                                        </p:attrNameLst>
                                      </p:cBhvr>
                                    </p:animRot>
                                    <p:animRot by="240000">
                                      <p:cBhvr>
                                        <p:cTn id="8" dur="200" fill="hold">
                                          <p:stCondLst>
                                            <p:cond delay="400"/>
                                          </p:stCondLst>
                                        </p:cTn>
                                        <p:tgtEl>
                                          <p:spTgt spid="3075"/>
                                        </p:tgtEl>
                                        <p:attrNameLst>
                                          <p:attrName>r</p:attrName>
                                        </p:attrNameLst>
                                      </p:cBhvr>
                                    </p:animRot>
                                    <p:animRot by="-240000">
                                      <p:cBhvr>
                                        <p:cTn id="9" dur="200" fill="hold">
                                          <p:stCondLst>
                                            <p:cond delay="600"/>
                                          </p:stCondLst>
                                        </p:cTn>
                                        <p:tgtEl>
                                          <p:spTgt spid="3075"/>
                                        </p:tgtEl>
                                        <p:attrNameLst>
                                          <p:attrName>r</p:attrName>
                                        </p:attrNameLst>
                                      </p:cBhvr>
                                    </p:animRot>
                                    <p:animRot by="120000">
                                      <p:cBhvr>
                                        <p:cTn id="10" dur="200" fill="hold">
                                          <p:stCondLst>
                                            <p:cond delay="800"/>
                                          </p:stCondLst>
                                        </p:cTn>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bc\Desktop\imagesCAGG1Q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404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a:t>
            </a:r>
            <a:r>
              <a:rPr lang="en-US" dirty="0" smtClean="0"/>
              <a:t>houghtful</a:t>
            </a:r>
            <a:endParaRPr lang="en-US" dirty="0"/>
          </a:p>
        </p:txBody>
      </p:sp>
      <p:sp>
        <p:nvSpPr>
          <p:cNvPr id="3" name="Content Placeholder 2"/>
          <p:cNvSpPr>
            <a:spLocks noGrp="1"/>
          </p:cNvSpPr>
          <p:nvPr>
            <p:ph idx="1"/>
          </p:nvPr>
        </p:nvSpPr>
        <p:spPr/>
        <p:txBody>
          <a:bodyPr/>
          <a:lstStyle/>
          <a:p>
            <a:r>
              <a:rPr lang="en-US" dirty="0" smtClean="0"/>
              <a:t>Definition- considering something too much. </a:t>
            </a:r>
            <a:endParaRPr lang="en-US" dirty="0"/>
          </a:p>
        </p:txBody>
      </p:sp>
      <p:pic>
        <p:nvPicPr>
          <p:cNvPr id="4099" name="Picture 3" descr="C:\Documents and Settings\abc\Desktop\imagesCA3Z2I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31992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00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Pitiful</a:t>
            </a:r>
            <a:endParaRPr lang="en-US" sz="8800" b="1" dirty="0"/>
          </a:p>
        </p:txBody>
      </p:sp>
      <p:sp>
        <p:nvSpPr>
          <p:cNvPr id="3" name="Content Placeholder 2"/>
          <p:cNvSpPr>
            <a:spLocks noGrp="1"/>
          </p:cNvSpPr>
          <p:nvPr>
            <p:ph idx="1"/>
          </p:nvPr>
        </p:nvSpPr>
        <p:spPr/>
        <p:txBody>
          <a:bodyPr/>
          <a:lstStyle/>
          <a:p>
            <a:r>
              <a:rPr lang="en-US" b="1" dirty="0" smtClean="0"/>
              <a:t>Definition</a:t>
            </a:r>
            <a:r>
              <a:rPr lang="en-US" dirty="0" smtClean="0"/>
              <a:t>-  no money and they are hungering from foods </a:t>
            </a:r>
            <a:endParaRPr lang="en-US" dirty="0"/>
          </a:p>
        </p:txBody>
      </p:sp>
      <p:pic>
        <p:nvPicPr>
          <p:cNvPr id="5123" name="Picture 3" descr="C:\Documents and Settings\abc\Desktop\imagesCAF3V4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60675"/>
            <a:ext cx="3485476" cy="26257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abc\Desktop\imagesCA4O2PC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31440"/>
            <a:ext cx="3271837" cy="2870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Documents and Settings\abc\Desktop\imagesCA84PXI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429000"/>
            <a:ext cx="1352550" cy="187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08807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randombar(horizont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p:cTn id="17" dur="1000" fill="hold"/>
                                        <p:tgtEl>
                                          <p:spTgt spid="5125"/>
                                        </p:tgtEl>
                                        <p:attrNameLst>
                                          <p:attrName>ppt_w</p:attrName>
                                        </p:attrNameLst>
                                      </p:cBhvr>
                                      <p:tavLst>
                                        <p:tav tm="0">
                                          <p:val>
                                            <p:fltVal val="0"/>
                                          </p:val>
                                        </p:tav>
                                        <p:tav tm="100000">
                                          <p:val>
                                            <p:strVal val="#ppt_w"/>
                                          </p:val>
                                        </p:tav>
                                      </p:tavLst>
                                    </p:anim>
                                    <p:anim calcmode="lin" valueType="num">
                                      <p:cBhvr>
                                        <p:cTn id="18" dur="1000" fill="hold"/>
                                        <p:tgtEl>
                                          <p:spTgt spid="5125"/>
                                        </p:tgtEl>
                                        <p:attrNameLst>
                                          <p:attrName>ppt_h</p:attrName>
                                        </p:attrNameLst>
                                      </p:cBhvr>
                                      <p:tavLst>
                                        <p:tav tm="0">
                                          <p:val>
                                            <p:fltVal val="0"/>
                                          </p:val>
                                        </p:tav>
                                        <p:tav tm="100000">
                                          <p:val>
                                            <p:strVal val="#ppt_h"/>
                                          </p:val>
                                        </p:tav>
                                      </p:tavLst>
                                    </p:anim>
                                    <p:anim calcmode="lin" valueType="num">
                                      <p:cBhvr>
                                        <p:cTn id="19" dur="1000" fill="hold"/>
                                        <p:tgtEl>
                                          <p:spTgt spid="5125"/>
                                        </p:tgtEl>
                                        <p:attrNameLst>
                                          <p:attrName>style.rotation</p:attrName>
                                        </p:attrNameLst>
                                      </p:cBhvr>
                                      <p:tavLst>
                                        <p:tav tm="0">
                                          <p:val>
                                            <p:fltVal val="90"/>
                                          </p:val>
                                        </p:tav>
                                        <p:tav tm="100000">
                                          <p:val>
                                            <p:fltVal val="0"/>
                                          </p:val>
                                        </p:tav>
                                      </p:tavLst>
                                    </p:anim>
                                    <p:animEffect transition="in" filter="fade">
                                      <p:cBhvr>
                                        <p:cTn id="20"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sensitive</a:t>
            </a:r>
            <a:endParaRPr lang="en-US" sz="8000" b="1" dirty="0"/>
          </a:p>
        </p:txBody>
      </p:sp>
      <p:sp>
        <p:nvSpPr>
          <p:cNvPr id="3" name="Content Placeholder 2"/>
          <p:cNvSpPr>
            <a:spLocks noGrp="1"/>
          </p:cNvSpPr>
          <p:nvPr>
            <p:ph idx="1"/>
          </p:nvPr>
        </p:nvSpPr>
        <p:spPr/>
        <p:txBody>
          <a:bodyPr/>
          <a:lstStyle/>
          <a:p>
            <a:r>
              <a:rPr lang="en-US" sz="4800" dirty="0" smtClean="0"/>
              <a:t>Definition</a:t>
            </a:r>
            <a:r>
              <a:rPr lang="en-US" dirty="0" smtClean="0"/>
              <a:t>- It’s easy to feel and able to perceive sensation.</a:t>
            </a:r>
            <a:endParaRPr lang="en-US" dirty="0"/>
          </a:p>
        </p:txBody>
      </p:sp>
      <p:pic>
        <p:nvPicPr>
          <p:cNvPr id="6146" name="Picture 2" descr="C:\Documents and Settings\abc\Desktop\imagesCAAZ0I1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048000"/>
            <a:ext cx="420528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63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3">
                                            <p:txEl>
                                              <p:pRg st="0" end="0"/>
                                            </p:txEl>
                                          </p:spTgt>
                                        </p:tgtEl>
                                        <p:attrNameLst>
                                          <p:attrName>r</p:attrName>
                                        </p:attrNameLst>
                                      </p:cBhvr>
                                    </p:animRot>
                                    <p:animRot by="-240000">
                                      <p:cBhvr>
                                        <p:cTn id="19" dur="200" fill="hold">
                                          <p:stCondLst>
                                            <p:cond delay="200"/>
                                          </p:stCondLst>
                                        </p:cTn>
                                        <p:tgtEl>
                                          <p:spTgt spid="3">
                                            <p:txEl>
                                              <p:pRg st="0" end="0"/>
                                            </p:txEl>
                                          </p:spTgt>
                                        </p:tgtEl>
                                        <p:attrNameLst>
                                          <p:attrName>r</p:attrName>
                                        </p:attrNameLst>
                                      </p:cBhvr>
                                    </p:animRot>
                                    <p:animRot by="240000">
                                      <p:cBhvr>
                                        <p:cTn id="20" dur="200" fill="hold">
                                          <p:stCondLst>
                                            <p:cond delay="400"/>
                                          </p:stCondLst>
                                        </p:cTn>
                                        <p:tgtEl>
                                          <p:spTgt spid="3">
                                            <p:txEl>
                                              <p:pRg st="0" end="0"/>
                                            </p:txEl>
                                          </p:spTgt>
                                        </p:tgtEl>
                                        <p:attrNameLst>
                                          <p:attrName>r</p:attrName>
                                        </p:attrNameLst>
                                      </p:cBhvr>
                                    </p:animRot>
                                    <p:animRot by="-240000">
                                      <p:cBhvr>
                                        <p:cTn id="21" dur="200" fill="hold">
                                          <p:stCondLst>
                                            <p:cond delay="600"/>
                                          </p:stCondLst>
                                        </p:cTn>
                                        <p:tgtEl>
                                          <p:spTgt spid="3">
                                            <p:txEl>
                                              <p:pRg st="0" end="0"/>
                                            </p:txEl>
                                          </p:spTgt>
                                        </p:tgtEl>
                                        <p:attrNameLst>
                                          <p:attrName>r</p:attrName>
                                        </p:attrNameLst>
                                      </p:cBhvr>
                                    </p:animRot>
                                    <p:animRot by="120000">
                                      <p:cBhvr>
                                        <p:cTn id="22" dur="200" fill="hold">
                                          <p:stCondLst>
                                            <p:cond delay="800"/>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146"/>
                                        </p:tgtEl>
                                      </p:cBhvr>
                                    </p:animEffect>
                                    <p:set>
                                      <p:cBhvr>
                                        <p:cTn id="27"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295400"/>
            <a:ext cx="3756734"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FAITHFUL</a:t>
            </a:r>
          </a:p>
        </p:txBody>
      </p:sp>
      <p:sp>
        <p:nvSpPr>
          <p:cNvPr id="3" name="TextBox 2"/>
          <p:cNvSpPr txBox="1"/>
          <p:nvPr/>
        </p:nvSpPr>
        <p:spPr>
          <a:xfrm>
            <a:off x="1371600" y="2526268"/>
            <a:ext cx="6019800" cy="369332"/>
          </a:xfrm>
          <a:prstGeom prst="rect">
            <a:avLst/>
          </a:prstGeom>
          <a:noFill/>
        </p:spPr>
        <p:txBody>
          <a:bodyPr wrap="square" rtlCol="0">
            <a:spAutoFit/>
          </a:bodyPr>
          <a:lstStyle/>
          <a:p>
            <a:r>
              <a:rPr lang="en-US" dirty="0">
                <a:solidFill>
                  <a:prstClr val="black"/>
                </a:solidFill>
                <a:latin typeface="Adelle SB" pitchFamily="50" charset="0"/>
              </a:rPr>
              <a:t>Definition: loyal; adhering firmly to person or cause </a:t>
            </a:r>
          </a:p>
        </p:txBody>
      </p:sp>
      <p:sp>
        <p:nvSpPr>
          <p:cNvPr id="4" name="TextBox 3"/>
          <p:cNvSpPr txBox="1"/>
          <p:nvPr/>
        </p:nvSpPr>
        <p:spPr>
          <a:xfrm>
            <a:off x="1371600" y="3274874"/>
            <a:ext cx="6400800" cy="1754326"/>
          </a:xfrm>
          <a:prstGeom prst="rect">
            <a:avLst/>
          </a:prstGeom>
          <a:noFill/>
        </p:spPr>
        <p:txBody>
          <a:bodyPr wrap="square" rtlCol="0">
            <a:spAutoFit/>
          </a:bodyPr>
          <a:lstStyle/>
          <a:p>
            <a:r>
              <a:rPr lang="en-US" dirty="0">
                <a:solidFill>
                  <a:prstClr val="black"/>
                </a:solidFill>
              </a:rPr>
              <a:t> </a:t>
            </a:r>
            <a:r>
              <a:rPr lang="en-US" dirty="0">
                <a:solidFill>
                  <a:prstClr val="black"/>
                </a:solidFill>
                <a:latin typeface="Arial Narrow" pitchFamily="34" charset="0"/>
              </a:rPr>
              <a:t>Reason: It is not easy to see he was a faithful man. However, when we focus on the conversation  from him and his sister, you will find something interests. Because he was a priest, in his mind, his job is holy. But his sister did something that is cheap and humble, so he said “ you have shamed us.” The word “shame” shows how angry </a:t>
            </a:r>
            <a:r>
              <a:rPr lang="en-US" dirty="0" err="1">
                <a:solidFill>
                  <a:prstClr val="black"/>
                </a:solidFill>
                <a:latin typeface="Arial Narrow" pitchFamily="34" charset="0"/>
              </a:rPr>
              <a:t>Kumalo</a:t>
            </a:r>
            <a:r>
              <a:rPr lang="en-US" dirty="0">
                <a:solidFill>
                  <a:prstClr val="black"/>
                </a:solidFill>
                <a:latin typeface="Arial Narrow" pitchFamily="34" charset="0"/>
              </a:rPr>
              <a:t> is and his loyalty to his belief.</a:t>
            </a:r>
          </a:p>
        </p:txBody>
      </p:sp>
    </p:spTree>
    <p:extLst>
      <p:ext uri="{BB962C8B-B14F-4D97-AF65-F5344CB8AC3E}">
        <p14:creationId xmlns:p14="http://schemas.microsoft.com/office/powerpoint/2010/main" val="18881744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bc\Desktop\625_ethic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8355"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3657600"/>
            <a:ext cx="7772400" cy="1470025"/>
          </a:xfrm>
        </p:spPr>
        <p:txBody>
          <a:bodyPr>
            <a:normAutofit/>
          </a:bodyPr>
          <a:lstStyle/>
          <a:p>
            <a:r>
              <a:rPr lang="en-US" sz="7200" b="1" dirty="0" smtClean="0">
                <a:effectLst>
                  <a:outerShdw blurRad="38100" dist="38100" dir="2700000" algn="tl">
                    <a:srgbClr val="000000">
                      <a:alpha val="43137"/>
                    </a:srgbClr>
                  </a:outerShdw>
                </a:effectLst>
              </a:rPr>
              <a:t>Ethical</a:t>
            </a:r>
            <a:endParaRPr lang="en-US"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5257800"/>
            <a:ext cx="6400800" cy="1752600"/>
          </a:xfrm>
        </p:spPr>
        <p:txBody>
          <a:bodyPr/>
          <a:lstStyle/>
          <a:p>
            <a:r>
              <a:rPr lang="en-US" dirty="0" smtClean="0">
                <a:solidFill>
                  <a:schemeClr val="tx1"/>
                </a:solidFill>
                <a:effectLst>
                  <a:outerShdw blurRad="38100" dist="38100" dir="2700000" algn="tl">
                    <a:srgbClr val="000000">
                      <a:alpha val="43137"/>
                    </a:srgbClr>
                  </a:outerShdw>
                </a:effectLst>
              </a:rPr>
              <a:t>Relating to moral or the branch of knowledge dealing with moral</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52201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0"/>
            <a:ext cx="8229600" cy="1143000"/>
          </a:xfrm>
        </p:spPr>
        <p:txBody>
          <a:bodyPr>
            <a:normAutofit/>
          </a:bodyPr>
          <a:lstStyle/>
          <a:p>
            <a:r>
              <a:rPr lang="en-US" sz="5400" b="1" dirty="0" smtClean="0">
                <a:effectLst>
                  <a:outerShdw blurRad="38100" dist="38100" dir="2700000" algn="tl">
                    <a:srgbClr val="000000">
                      <a:alpha val="43137"/>
                    </a:srgbClr>
                  </a:outerShdw>
                </a:effectLst>
              </a:rPr>
              <a:t>Pessimistic</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49036" y="5486400"/>
            <a:ext cx="8229600" cy="4525963"/>
          </a:xfrm>
        </p:spPr>
        <p:txBody>
          <a:bodyPr/>
          <a:lstStyle/>
          <a:p>
            <a:r>
              <a:rPr lang="en-US" dirty="0"/>
              <a:t> </a:t>
            </a:r>
            <a:r>
              <a:rPr lang="en-US" dirty="0" smtClean="0"/>
              <a:t>tending to the </a:t>
            </a:r>
            <a:r>
              <a:rPr lang="en-US" dirty="0"/>
              <a:t>negative or unfavorable or to take the gloomiest </a:t>
            </a:r>
            <a:r>
              <a:rPr lang="en-US" dirty="0" smtClean="0"/>
              <a:t>view.</a:t>
            </a:r>
            <a:endParaRPr lang="en-US" dirty="0"/>
          </a:p>
        </p:txBody>
      </p:sp>
      <p:pic>
        <p:nvPicPr>
          <p:cNvPr id="2050" name="Picture 2" descr="C:\Documents and Settings\abc\Desktop\EndTimes-285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691252" cy="399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057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229600" cy="1143000"/>
          </a:xfrm>
        </p:spPr>
        <p:txBody>
          <a:bodyPr>
            <a:noAutofit/>
          </a:bodyPr>
          <a:lstStyle/>
          <a:p>
            <a:r>
              <a:rPr lang="en-US" sz="7200" b="1" dirty="0" smtClean="0">
                <a:solidFill>
                  <a:schemeClr val="bg1"/>
                </a:solidFill>
                <a:effectLst>
                  <a:outerShdw blurRad="38100" dist="38100" dir="2700000" algn="tl">
                    <a:srgbClr val="000000">
                      <a:alpha val="43137"/>
                    </a:srgbClr>
                  </a:outerShdw>
                </a:effectLst>
              </a:rPr>
              <a:t>Anxious</a:t>
            </a:r>
            <a:endParaRPr lang="en-US" sz="7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600200"/>
            <a:ext cx="4800600" cy="4525963"/>
          </a:xfrm>
        </p:spPr>
        <p:txBody>
          <a:bodyPr/>
          <a:lstStyle/>
          <a:p>
            <a:r>
              <a:rPr lang="en-US" dirty="0">
                <a:solidFill>
                  <a:schemeClr val="bg1"/>
                </a:solidFill>
              </a:rPr>
              <a:t>feeling or showing worry, </a:t>
            </a:r>
            <a:r>
              <a:rPr lang="en-US" dirty="0" smtClean="0">
                <a:solidFill>
                  <a:schemeClr val="bg1"/>
                </a:solidFill>
              </a:rPr>
              <a:t>nervousness because </a:t>
            </a:r>
            <a:r>
              <a:rPr lang="en-US" dirty="0">
                <a:solidFill>
                  <a:schemeClr val="bg1"/>
                </a:solidFill>
              </a:rPr>
              <a:t>of </a:t>
            </a:r>
            <a:r>
              <a:rPr lang="en-US" dirty="0" smtClean="0">
                <a:solidFill>
                  <a:schemeClr val="bg1"/>
                </a:solidFill>
              </a:rPr>
              <a:t>fear </a:t>
            </a:r>
            <a:r>
              <a:rPr lang="en-US" dirty="0">
                <a:solidFill>
                  <a:schemeClr val="bg1"/>
                </a:solidFill>
              </a:rPr>
              <a:t>of danger or </a:t>
            </a:r>
            <a:r>
              <a:rPr lang="en-US" dirty="0" smtClean="0">
                <a:solidFill>
                  <a:schemeClr val="bg1"/>
                </a:solidFill>
              </a:rPr>
              <a:t>an misfortune outcome.</a:t>
            </a:r>
            <a:endParaRPr lang="en-US" dirty="0">
              <a:solidFill>
                <a:schemeClr val="bg1"/>
              </a:solidFill>
            </a:endParaRPr>
          </a:p>
        </p:txBody>
      </p:sp>
      <p:pic>
        <p:nvPicPr>
          <p:cNvPr id="3074" name="Picture 2" descr="C:\Documents and Settings\abc\Desktop\anxious-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0"/>
            <a:ext cx="3505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608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0"/>
            <a:ext cx="8229600" cy="1143000"/>
          </a:xfrm>
        </p:spPr>
        <p:txBody>
          <a:bodyPr>
            <a:normAutofit/>
          </a:bodyPr>
          <a:lstStyle/>
          <a:p>
            <a:r>
              <a:rPr lang="en-US" sz="5400" b="1" dirty="0" smtClean="0"/>
              <a:t>Moral</a:t>
            </a:r>
            <a:endParaRPr lang="en-US" sz="5400" b="1" dirty="0"/>
          </a:p>
        </p:txBody>
      </p:sp>
      <p:sp>
        <p:nvSpPr>
          <p:cNvPr id="3" name="Content Placeholder 2"/>
          <p:cNvSpPr>
            <a:spLocks noGrp="1"/>
          </p:cNvSpPr>
          <p:nvPr>
            <p:ph idx="1"/>
          </p:nvPr>
        </p:nvSpPr>
        <p:spPr>
          <a:xfrm>
            <a:off x="762000" y="5410200"/>
            <a:ext cx="8229600" cy="4525963"/>
          </a:xfrm>
        </p:spPr>
        <p:txBody>
          <a:bodyPr/>
          <a:lstStyle/>
          <a:p>
            <a:r>
              <a:rPr lang="en-US" dirty="0"/>
              <a:t>concerned with the principles of right and conduct </a:t>
            </a:r>
            <a:r>
              <a:rPr lang="en-US" dirty="0" smtClean="0"/>
              <a:t>between </a:t>
            </a:r>
            <a:r>
              <a:rPr lang="en-US" dirty="0"/>
              <a:t>right and wrong</a:t>
            </a:r>
            <a:r>
              <a:rPr lang="en-US" dirty="0" smtClean="0"/>
              <a:t>.</a:t>
            </a:r>
            <a:endParaRPr lang="en-US" dirty="0"/>
          </a:p>
        </p:txBody>
      </p:sp>
      <p:pic>
        <p:nvPicPr>
          <p:cNvPr id="5122" name="Picture 2" descr="C:\Documents and Settings\abc\Desktop\mor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09" y="228599"/>
            <a:ext cx="5257800" cy="443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1889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bc\Desktop\esq-gracious-handshake-0513-3aT4E5-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0"/>
            <a:ext cx="5398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6400" y="152400"/>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latin typeface="Adelle Hv" pitchFamily="50" charset="0"/>
              </a:rPr>
              <a:t>Gracious</a:t>
            </a:r>
            <a:endParaRPr lang="en-US" sz="6000" b="1" dirty="0">
              <a:solidFill>
                <a:schemeClr val="bg1"/>
              </a:solidFill>
              <a:effectLst>
                <a:outerShdw blurRad="38100" dist="38100" dir="2700000" algn="tl">
                  <a:srgbClr val="000000">
                    <a:alpha val="43137"/>
                  </a:srgbClr>
                </a:outerShdw>
              </a:effectLst>
              <a:latin typeface="Adelle Hv" pitchFamily="50" charset="0"/>
            </a:endParaRPr>
          </a:p>
        </p:txBody>
      </p:sp>
      <p:sp>
        <p:nvSpPr>
          <p:cNvPr id="3" name="Content Placeholder 2"/>
          <p:cNvSpPr>
            <a:spLocks noGrp="1"/>
          </p:cNvSpPr>
          <p:nvPr>
            <p:ph idx="1"/>
          </p:nvPr>
        </p:nvSpPr>
        <p:spPr>
          <a:xfrm>
            <a:off x="5791200" y="990600"/>
            <a:ext cx="2895600" cy="5135563"/>
          </a:xfrm>
        </p:spPr>
        <p:txBody>
          <a:bodyPr/>
          <a:lstStyle/>
          <a:p>
            <a:r>
              <a:rPr lang="en-US" dirty="0"/>
              <a:t>very polite in a way that shows respect. </a:t>
            </a:r>
            <a:r>
              <a:rPr lang="en-US" dirty="0" smtClean="0"/>
              <a:t>Especially </a:t>
            </a:r>
            <a:r>
              <a:rPr lang="en-US" dirty="0"/>
              <a:t>towards someone of lower social </a:t>
            </a:r>
            <a:r>
              <a:rPr lang="en-US" dirty="0" smtClean="0"/>
              <a:t>status.</a:t>
            </a:r>
            <a:endParaRPr lang="en-US" dirty="0"/>
          </a:p>
        </p:txBody>
      </p:sp>
    </p:spTree>
    <p:extLst>
      <p:ext uri="{BB962C8B-B14F-4D97-AF65-F5344CB8AC3E}">
        <p14:creationId xmlns:p14="http://schemas.microsoft.com/office/powerpoint/2010/main" val="41464405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a:t>
            </a:r>
            <a:r>
              <a:rPr lang="en-US" dirty="0" smtClean="0">
                <a:solidFill>
                  <a:schemeClr val="bg1"/>
                </a:solidFill>
              </a:rPr>
              <a:t>onest</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smtClean="0">
              <a:solidFill>
                <a:schemeClr val="bg1"/>
              </a:solidFill>
            </a:endParaRPr>
          </a:p>
          <a:p>
            <a:pPr marL="0" indent="0" algn="ctr">
              <a:buNone/>
            </a:pPr>
            <a:r>
              <a:rPr lang="en-US" dirty="0" smtClean="0">
                <a:solidFill>
                  <a:schemeClr val="bg1"/>
                </a:solidFill>
              </a:rPr>
              <a:t>The people always tell the truth, and do not try to deceive people or break the law</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267200"/>
            <a:ext cx="2522764" cy="2093894"/>
          </a:xfrm>
          <a:prstGeom prst="rect">
            <a:avLst/>
          </a:prstGeom>
        </p:spPr>
      </p:pic>
    </p:spTree>
    <p:extLst>
      <p:ext uri="{BB962C8B-B14F-4D97-AF65-F5344CB8AC3E}">
        <p14:creationId xmlns:p14="http://schemas.microsoft.com/office/powerpoint/2010/main" val="326486548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a:t>
            </a:r>
            <a:r>
              <a:rPr lang="en-US" dirty="0" smtClean="0">
                <a:solidFill>
                  <a:schemeClr val="bg1"/>
                </a:solidFill>
              </a:rPr>
              <a:t>umble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r>
              <a:rPr lang="en-US" dirty="0" smtClean="0">
                <a:solidFill>
                  <a:schemeClr val="bg1"/>
                </a:solidFill>
              </a:rPr>
              <a:t>People with low social status</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657" y="3962400"/>
            <a:ext cx="3048000" cy="2276475"/>
          </a:xfrm>
          <a:prstGeom prst="rect">
            <a:avLst/>
          </a:prstGeom>
        </p:spPr>
      </p:pic>
    </p:spTree>
    <p:extLst>
      <p:ext uri="{BB962C8B-B14F-4D97-AF65-F5344CB8AC3E}">
        <p14:creationId xmlns:p14="http://schemas.microsoft.com/office/powerpoint/2010/main" val="17650721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a:t>
            </a:r>
            <a:r>
              <a:rPr lang="en-US" dirty="0" smtClean="0">
                <a:solidFill>
                  <a:schemeClr val="bg1"/>
                </a:solidFill>
              </a:rPr>
              <a:t>nstructed</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r>
              <a:rPr lang="en-US" dirty="0" smtClean="0">
                <a:solidFill>
                  <a:schemeClr val="bg1"/>
                </a:solidFill>
              </a:rPr>
              <a:t>Someone who has been educated</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486" y="4308021"/>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9897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Stubborn</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r>
              <a:rPr lang="en-US" dirty="0" smtClean="0">
                <a:solidFill>
                  <a:schemeClr val="bg1"/>
                </a:solidFill>
              </a:rPr>
              <a:t>Describe people who do they want and is very unwilling to change their mind</a:t>
            </a: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95800"/>
            <a:ext cx="215998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7833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t>
            </a:r>
            <a:r>
              <a:rPr lang="en-US" dirty="0" smtClean="0">
                <a:solidFill>
                  <a:schemeClr val="bg1"/>
                </a:solidFill>
              </a:rPr>
              <a:t>olerated</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r>
              <a:rPr lang="en-US" dirty="0" smtClean="0">
                <a:solidFill>
                  <a:schemeClr val="bg1"/>
                </a:solidFill>
              </a:rPr>
              <a:t>Are able to bear something bad or painful</a:t>
            </a:r>
            <a:endParaRPr lang="en-US"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7229" y="3810000"/>
            <a:ext cx="209005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434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137" y="1295400"/>
            <a:ext cx="5517729"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ACCOUNTABLE</a:t>
            </a:r>
          </a:p>
        </p:txBody>
      </p:sp>
      <p:sp>
        <p:nvSpPr>
          <p:cNvPr id="3" name="TextBox 2"/>
          <p:cNvSpPr txBox="1"/>
          <p:nvPr/>
        </p:nvSpPr>
        <p:spPr>
          <a:xfrm>
            <a:off x="1143000" y="2590800"/>
            <a:ext cx="7162800" cy="646331"/>
          </a:xfrm>
          <a:prstGeom prst="rect">
            <a:avLst/>
          </a:prstGeom>
          <a:noFill/>
        </p:spPr>
        <p:txBody>
          <a:bodyPr wrap="square" rtlCol="0">
            <a:spAutoFit/>
          </a:bodyPr>
          <a:lstStyle/>
          <a:p>
            <a:r>
              <a:rPr lang="en-US" dirty="0">
                <a:solidFill>
                  <a:prstClr val="black"/>
                </a:solidFill>
                <a:latin typeface="Adelle SB" pitchFamily="50" charset="0"/>
              </a:rPr>
              <a:t>Definition: (of a person, organization, or institution) required or expected to justify actions or decisions; responsible.</a:t>
            </a:r>
          </a:p>
        </p:txBody>
      </p:sp>
      <p:sp>
        <p:nvSpPr>
          <p:cNvPr id="4" name="TextBox 3"/>
          <p:cNvSpPr txBox="1"/>
          <p:nvPr/>
        </p:nvSpPr>
        <p:spPr>
          <a:xfrm>
            <a:off x="1143000" y="3724870"/>
            <a:ext cx="6781800" cy="923330"/>
          </a:xfrm>
          <a:prstGeom prst="rect">
            <a:avLst/>
          </a:prstGeom>
          <a:noFill/>
        </p:spPr>
        <p:txBody>
          <a:bodyPr wrap="square" rtlCol="0">
            <a:spAutoFit/>
          </a:bodyPr>
          <a:lstStyle/>
          <a:p>
            <a:r>
              <a:rPr lang="en-US" dirty="0">
                <a:solidFill>
                  <a:prstClr val="black"/>
                </a:solidFill>
                <a:latin typeface="Arial Narrow" pitchFamily="34" charset="0"/>
              </a:rPr>
              <a:t> Reason: The reason why I consider </a:t>
            </a:r>
            <a:r>
              <a:rPr lang="en-US" dirty="0" err="1">
                <a:solidFill>
                  <a:prstClr val="black"/>
                </a:solidFill>
                <a:latin typeface="Arial Narrow" pitchFamily="34" charset="0"/>
              </a:rPr>
              <a:t>Kumalo</a:t>
            </a:r>
            <a:r>
              <a:rPr lang="en-US" dirty="0">
                <a:solidFill>
                  <a:prstClr val="black"/>
                </a:solidFill>
                <a:latin typeface="Arial Narrow" pitchFamily="34" charset="0"/>
              </a:rPr>
              <a:t> as accountable is because he went to the Johannesburg immediately when he know his sister or his son news. From this detail, we are able to know </a:t>
            </a:r>
            <a:r>
              <a:rPr lang="en-US" dirty="0" err="1">
                <a:solidFill>
                  <a:prstClr val="black"/>
                </a:solidFill>
                <a:latin typeface="Arial Narrow" pitchFamily="34" charset="0"/>
              </a:rPr>
              <a:t>Kumalo</a:t>
            </a:r>
            <a:r>
              <a:rPr lang="en-US" dirty="0">
                <a:solidFill>
                  <a:prstClr val="black"/>
                </a:solidFill>
                <a:latin typeface="Arial Narrow" pitchFamily="34" charset="0"/>
              </a:rPr>
              <a:t> is responsible.</a:t>
            </a:r>
          </a:p>
        </p:txBody>
      </p:sp>
    </p:spTree>
    <p:extLst>
      <p:ext uri="{BB962C8B-B14F-4D97-AF65-F5344CB8AC3E}">
        <p14:creationId xmlns:p14="http://schemas.microsoft.com/office/powerpoint/2010/main" val="135368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Naive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people who is lack of experience and believe everything is going as good as he thought. </a:t>
            </a:r>
          </a:p>
          <a:p>
            <a:r>
              <a:rPr lang="en-US" dirty="0" smtClean="0">
                <a:solidFill>
                  <a:srgbClr val="00B0F0"/>
                </a:solidFill>
              </a:rPr>
              <a:t>Because Stephen was cheated when he just came to this city.</a:t>
            </a:r>
            <a:endParaRPr lang="en-US"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343400"/>
            <a:ext cx="3152775" cy="2095500"/>
          </a:xfrm>
          <a:prstGeom prst="rect">
            <a:avLst/>
          </a:prstGeom>
        </p:spPr>
      </p:pic>
    </p:spTree>
    <p:extLst>
      <p:ext uri="{BB962C8B-B14F-4D97-AF65-F5344CB8AC3E}">
        <p14:creationId xmlns:p14="http://schemas.microsoft.com/office/powerpoint/2010/main" val="137252336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Clinging</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people who will be persist on doing something which he wants to do.</a:t>
            </a:r>
          </a:p>
          <a:p>
            <a:r>
              <a:rPr lang="en-US" dirty="0" smtClean="0">
                <a:solidFill>
                  <a:srgbClr val="00B0F0"/>
                </a:solidFill>
              </a:rPr>
              <a:t>Because Stephen still went to this city, even though his wife was opposed.</a:t>
            </a:r>
            <a:endParaRPr lang="en-US"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038600"/>
            <a:ext cx="2886075" cy="2095500"/>
          </a:xfrm>
          <a:prstGeom prst="rect">
            <a:avLst/>
          </a:prstGeom>
        </p:spPr>
      </p:pic>
    </p:spTree>
    <p:extLst>
      <p:ext uri="{BB962C8B-B14F-4D97-AF65-F5344CB8AC3E}">
        <p14:creationId xmlns:p14="http://schemas.microsoft.com/office/powerpoint/2010/main" val="11007909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Humble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someone who is in lowest class.</a:t>
            </a:r>
          </a:p>
          <a:p>
            <a:r>
              <a:rPr lang="en-US" dirty="0" smtClean="0">
                <a:solidFill>
                  <a:srgbClr val="00B0F0"/>
                </a:solidFill>
              </a:rPr>
              <a:t>Because Stephen is a black, at that time the Black was discriminated. </a:t>
            </a:r>
            <a:endParaRPr lang="en-US"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429000"/>
            <a:ext cx="3771900" cy="2857500"/>
          </a:xfrm>
          <a:prstGeom prst="rect">
            <a:avLst/>
          </a:prstGeom>
        </p:spPr>
      </p:pic>
    </p:spTree>
    <p:extLst>
      <p:ext uri="{BB962C8B-B14F-4D97-AF65-F5344CB8AC3E}">
        <p14:creationId xmlns:p14="http://schemas.microsoft.com/office/powerpoint/2010/main" val="38170233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Tolerant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 who can control his anger easily.</a:t>
            </a:r>
          </a:p>
          <a:p>
            <a:r>
              <a:rPr lang="en-US" dirty="0" smtClean="0">
                <a:solidFill>
                  <a:srgbClr val="00B0F0"/>
                </a:solidFill>
              </a:rPr>
              <a:t>Because Stephen was very angry about what his sister had done, but he still be patient and nice. </a:t>
            </a:r>
            <a:endParaRPr lang="en-US"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114800"/>
            <a:ext cx="3400425" cy="2301826"/>
          </a:xfrm>
          <a:prstGeom prst="rect">
            <a:avLst/>
          </a:prstGeom>
        </p:spPr>
      </p:pic>
      <p:sp>
        <p:nvSpPr>
          <p:cNvPr id="5" name="Rounded Rectangular Callout 4"/>
          <p:cNvSpPr/>
          <p:nvPr/>
        </p:nvSpPr>
        <p:spPr>
          <a:xfrm>
            <a:off x="5486400" y="3810000"/>
            <a:ext cx="1624012" cy="685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F*** Y**</a:t>
            </a:r>
          </a:p>
        </p:txBody>
      </p:sp>
    </p:spTree>
    <p:extLst>
      <p:ext uri="{BB962C8B-B14F-4D97-AF65-F5344CB8AC3E}">
        <p14:creationId xmlns:p14="http://schemas.microsoft.com/office/powerpoint/2010/main" val="15225347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Considerate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 who cares about others.</a:t>
            </a:r>
          </a:p>
          <a:p>
            <a:r>
              <a:rPr lang="en-US" dirty="0" smtClean="0">
                <a:solidFill>
                  <a:srgbClr val="00B0F0"/>
                </a:solidFill>
              </a:rPr>
              <a:t>Because he noticed the girl which sent message to him was hungry.</a:t>
            </a:r>
            <a:endParaRPr lang="en-US"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14899"/>
            <a:ext cx="3009900" cy="1999113"/>
          </a:xfrm>
          <a:prstGeom prst="rect">
            <a:avLst/>
          </a:prstGeom>
        </p:spPr>
      </p:pic>
    </p:spTree>
    <p:extLst>
      <p:ext uri="{BB962C8B-B14F-4D97-AF65-F5344CB8AC3E}">
        <p14:creationId xmlns:p14="http://schemas.microsoft.com/office/powerpoint/2010/main" val="21072572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smtClean="0"/>
              <a:t/>
            </a:r>
            <a:br>
              <a:rPr lang="en-US" dirty="0" smtClean="0"/>
            </a:br>
            <a:r>
              <a:rPr lang="en-US" sz="9800" dirty="0" smtClean="0">
                <a:latin typeface="28 Days Later" pitchFamily="34" charset="0"/>
              </a:rPr>
              <a:t>suspicious</a:t>
            </a:r>
            <a:endParaRPr lang="en-US" sz="9800" dirty="0">
              <a:latin typeface="28 Days Later" pitchFamily="34" charset="0"/>
            </a:endParaRPr>
          </a:p>
        </p:txBody>
      </p:sp>
      <p:sp>
        <p:nvSpPr>
          <p:cNvPr id="5" name="Content Placeholder 4"/>
          <p:cNvSpPr>
            <a:spLocks noGrp="1"/>
          </p:cNvSpPr>
          <p:nvPr>
            <p:ph sz="quarter" idx="1"/>
          </p:nvPr>
        </p:nvSpPr>
        <p:spPr>
          <a:xfrm>
            <a:off x="4343400" y="1600200"/>
            <a:ext cx="4343400" cy="4525963"/>
          </a:xfrm>
        </p:spPr>
        <p:txBody>
          <a:bodyPr/>
          <a:lstStyle/>
          <a:p>
            <a:r>
              <a:rPr lang="en-US" altLang="zh-CN" dirty="0" smtClean="0"/>
              <a:t>[</a:t>
            </a:r>
            <a:r>
              <a:rPr lang="en-US" dirty="0" err="1"/>
              <a:t>səˈspɪʃəs</a:t>
            </a:r>
            <a:r>
              <a:rPr lang="en-US" dirty="0"/>
              <a:t>]</a:t>
            </a:r>
          </a:p>
          <a:p>
            <a:r>
              <a:rPr lang="en-US" dirty="0" smtClean="0"/>
              <a:t>Having or showing a cautious distrust of someone or something.</a:t>
            </a:r>
          </a:p>
          <a:p>
            <a:r>
              <a:rPr lang="en-US" dirty="0" smtClean="0"/>
              <a:t>In chapter 6, </a:t>
            </a:r>
            <a:r>
              <a:rPr lang="en-US" dirty="0" err="1" smtClean="0"/>
              <a:t>Kumalo</a:t>
            </a:r>
            <a:r>
              <a:rPr lang="en-US" dirty="0" smtClean="0"/>
              <a:t> know his sister have a child, but he didn’t see the child, so he felt suspicious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19200"/>
            <a:ext cx="2000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9" y="3352800"/>
            <a:ext cx="3069771" cy="330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00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534400" cy="758952"/>
          </a:xfrm>
        </p:spPr>
        <p:txBody>
          <a:bodyPr>
            <a:noAutofit/>
          </a:bodyPr>
          <a:lstStyle/>
          <a:p>
            <a:r>
              <a:rPr lang="en-US" sz="7200" dirty="0">
                <a:latin typeface="Adelle EB" pitchFamily="50" charset="0"/>
              </a:rPr>
              <a:t>A</a:t>
            </a:r>
            <a:r>
              <a:rPr lang="en-US" sz="7200" dirty="0" smtClean="0">
                <a:latin typeface="Adelle EB" pitchFamily="50" charset="0"/>
              </a:rPr>
              <a:t>nxious</a:t>
            </a:r>
            <a:endParaRPr lang="en-US" sz="7200" dirty="0">
              <a:latin typeface="Adelle EB" pitchFamily="50" charset="0"/>
            </a:endParaRPr>
          </a:p>
        </p:txBody>
      </p:sp>
      <p:sp>
        <p:nvSpPr>
          <p:cNvPr id="3" name="Content Placeholder 2"/>
          <p:cNvSpPr>
            <a:spLocks noGrp="1"/>
          </p:cNvSpPr>
          <p:nvPr>
            <p:ph sz="quarter" idx="1"/>
          </p:nvPr>
        </p:nvSpPr>
        <p:spPr>
          <a:xfrm>
            <a:off x="4267200" y="1527048"/>
            <a:ext cx="4538472" cy="4572000"/>
          </a:xfrm>
        </p:spPr>
        <p:txBody>
          <a:bodyPr/>
          <a:lstStyle/>
          <a:p>
            <a:r>
              <a:rPr lang="en-US" altLang="zh-CN" dirty="0" smtClean="0"/>
              <a:t>[</a:t>
            </a:r>
            <a:r>
              <a:rPr lang="en-US" altLang="zh-CN" dirty="0"/>
              <a:t>ˈ</a:t>
            </a:r>
            <a:r>
              <a:rPr lang="en-US" dirty="0" err="1"/>
              <a:t>æŋkʃəs</a:t>
            </a:r>
            <a:r>
              <a:rPr lang="en-US" dirty="0"/>
              <a:t>]</a:t>
            </a:r>
          </a:p>
          <a:p>
            <a:r>
              <a:rPr lang="en-US" dirty="0" smtClean="0"/>
              <a:t>Worry</a:t>
            </a:r>
            <a:r>
              <a:rPr lang="en-US" dirty="0"/>
              <a:t>, nervousness, or unease </a:t>
            </a:r>
            <a:r>
              <a:rPr lang="en-US" dirty="0" smtClean="0"/>
              <a:t>about someone</a:t>
            </a:r>
          </a:p>
          <a:p>
            <a:r>
              <a:rPr lang="en-US" dirty="0" smtClean="0"/>
              <a:t>In chapter 2, after </a:t>
            </a:r>
            <a:r>
              <a:rPr lang="en-US" dirty="0" err="1" smtClean="0"/>
              <a:t>Kumalo</a:t>
            </a:r>
            <a:r>
              <a:rPr lang="en-US" dirty="0" smtClean="0"/>
              <a:t> know his sister was very sick, he was so worry about hers.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1"/>
            <a:ext cx="389009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4114801"/>
            <a:ext cx="3040511" cy="233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062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Autofit/>
          </a:bodyPr>
          <a:lstStyle/>
          <a:p>
            <a:r>
              <a:rPr lang="en-US" sz="5400" dirty="0" smtClean="0"/>
              <a:t>Ashamed</a:t>
            </a:r>
            <a:endParaRPr lang="en-US" sz="5400" dirty="0"/>
          </a:p>
        </p:txBody>
      </p:sp>
      <p:sp>
        <p:nvSpPr>
          <p:cNvPr id="3" name="Content Placeholder 2"/>
          <p:cNvSpPr>
            <a:spLocks noGrp="1"/>
          </p:cNvSpPr>
          <p:nvPr>
            <p:ph sz="quarter" idx="1"/>
          </p:nvPr>
        </p:nvSpPr>
        <p:spPr>
          <a:xfrm>
            <a:off x="4343400" y="1527048"/>
            <a:ext cx="4462272" cy="4572000"/>
          </a:xfrm>
        </p:spPr>
        <p:txBody>
          <a:bodyPr/>
          <a:lstStyle/>
          <a:p>
            <a:r>
              <a:rPr lang="en-US" altLang="zh-CN" dirty="0" smtClean="0"/>
              <a:t>[</a:t>
            </a:r>
            <a:r>
              <a:rPr lang="en-US" dirty="0" err="1"/>
              <a:t>ə'ʃeɪmd</a:t>
            </a:r>
            <a:r>
              <a:rPr lang="en-US" dirty="0"/>
              <a:t>]</a:t>
            </a:r>
          </a:p>
          <a:p>
            <a:r>
              <a:rPr lang="en-US" dirty="0" smtClean="0"/>
              <a:t>Feel sorry or shy for </a:t>
            </a:r>
            <a:r>
              <a:rPr lang="en-US" dirty="0" err="1" smtClean="0"/>
              <a:t>somesone</a:t>
            </a:r>
            <a:r>
              <a:rPr lang="en-US" dirty="0" smtClean="0"/>
              <a:t> or something.</a:t>
            </a:r>
          </a:p>
          <a:p>
            <a:r>
              <a:rPr lang="en-US" dirty="0" smtClean="0"/>
              <a:t>In chapter 5, After </a:t>
            </a:r>
            <a:r>
              <a:rPr lang="en-US" dirty="0" err="1" smtClean="0"/>
              <a:t>Kumalo</a:t>
            </a:r>
            <a:r>
              <a:rPr lang="en-US" dirty="0" smtClean="0"/>
              <a:t> heard her sister may have many husbands, </a:t>
            </a:r>
            <a:r>
              <a:rPr lang="en-US" dirty="0" err="1" smtClean="0"/>
              <a:t>Kumalo</a:t>
            </a:r>
            <a:r>
              <a:rPr lang="en-US" dirty="0" smtClean="0"/>
              <a:t> said “My God, oh my God.” he felt shy</a:t>
            </a:r>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14500"/>
            <a:ext cx="1828800" cy="19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 y="3733800"/>
            <a:ext cx="2590800" cy="244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2287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758952"/>
          </a:xfrm>
        </p:spPr>
        <p:txBody>
          <a:bodyPr>
            <a:noAutofit/>
          </a:bodyPr>
          <a:lstStyle/>
          <a:p>
            <a:r>
              <a:rPr lang="en-US" sz="6600" dirty="0">
                <a:latin typeface="La Bamba LET" pitchFamily="2" charset="0"/>
              </a:rPr>
              <a:t>B</a:t>
            </a:r>
            <a:r>
              <a:rPr lang="en-US" sz="6600" dirty="0" smtClean="0">
                <a:latin typeface="La Bamba LET" pitchFamily="2" charset="0"/>
              </a:rPr>
              <a:t>urdensome</a:t>
            </a:r>
            <a:endParaRPr lang="en-US" sz="6600" dirty="0">
              <a:latin typeface="La Bamba LET" pitchFamily="2" charset="0"/>
            </a:endParaRPr>
          </a:p>
        </p:txBody>
      </p:sp>
      <p:sp>
        <p:nvSpPr>
          <p:cNvPr id="3" name="Content Placeholder 2"/>
          <p:cNvSpPr>
            <a:spLocks noGrp="1"/>
          </p:cNvSpPr>
          <p:nvPr>
            <p:ph sz="quarter" idx="1"/>
          </p:nvPr>
        </p:nvSpPr>
        <p:spPr>
          <a:xfrm>
            <a:off x="4343400" y="1527048"/>
            <a:ext cx="4462272" cy="4572000"/>
          </a:xfrm>
        </p:spPr>
        <p:txBody>
          <a:bodyPr/>
          <a:lstStyle/>
          <a:p>
            <a:r>
              <a:rPr lang="en-US" dirty="0"/>
              <a:t>[ˈ</a:t>
            </a:r>
            <a:r>
              <a:rPr lang="en-US" dirty="0" err="1"/>
              <a:t>bɜ:dnsəm</a:t>
            </a:r>
            <a:r>
              <a:rPr lang="en-US" dirty="0"/>
              <a:t>]</a:t>
            </a:r>
          </a:p>
          <a:p>
            <a:r>
              <a:rPr lang="en-US" dirty="0" smtClean="0"/>
              <a:t>Difficult.</a:t>
            </a:r>
          </a:p>
          <a:p>
            <a:r>
              <a:rPr lang="en-US" dirty="0" smtClean="0"/>
              <a:t>In chapter 6, </a:t>
            </a:r>
            <a:r>
              <a:rPr lang="en-US" dirty="0" err="1" smtClean="0"/>
              <a:t>Kumalo’s</a:t>
            </a:r>
            <a:r>
              <a:rPr lang="en-US" dirty="0" smtClean="0"/>
              <a:t> sister said she have no money for the child, it show peoples are living difficult.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4334329"/>
            <a:ext cx="31432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0767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4800" dirty="0">
                <a:latin typeface="Showcard Gothic" panose="04020904020102020604" pitchFamily="82" charset="0"/>
              </a:rPr>
              <a:t>eleemosynary</a:t>
            </a:r>
          </a:p>
        </p:txBody>
      </p:sp>
      <p:sp>
        <p:nvSpPr>
          <p:cNvPr id="3" name="Content Placeholder 2"/>
          <p:cNvSpPr>
            <a:spLocks noGrp="1"/>
          </p:cNvSpPr>
          <p:nvPr>
            <p:ph sz="quarter" idx="1"/>
          </p:nvPr>
        </p:nvSpPr>
        <p:spPr>
          <a:xfrm>
            <a:off x="4343400" y="1527048"/>
            <a:ext cx="4462272" cy="4572000"/>
          </a:xfrm>
        </p:spPr>
        <p:txBody>
          <a:bodyPr/>
          <a:lstStyle/>
          <a:p>
            <a:r>
              <a:rPr lang="en-US" altLang="zh-CN" dirty="0" smtClean="0"/>
              <a:t>[</a:t>
            </a:r>
            <a:r>
              <a:rPr lang="en-US" altLang="zh-CN" dirty="0"/>
              <a:t>ˌ</a:t>
            </a:r>
            <a:r>
              <a:rPr lang="en-US" dirty="0" err="1"/>
              <a:t>eli</a:t>
            </a:r>
            <a:r>
              <a:rPr lang="en-US" dirty="0"/>
              <a:t>:'</a:t>
            </a:r>
            <a:r>
              <a:rPr lang="en-US" dirty="0" err="1"/>
              <a:t>mɒsɪnərɪ</a:t>
            </a:r>
            <a:r>
              <a:rPr lang="en-US" dirty="0" smtClean="0"/>
              <a:t>]</a:t>
            </a:r>
          </a:p>
          <a:p>
            <a:r>
              <a:rPr lang="en-US" dirty="0" smtClean="0"/>
              <a:t>Support poor peoples by charity.</a:t>
            </a:r>
          </a:p>
          <a:p>
            <a:r>
              <a:rPr lang="en-US" dirty="0" smtClean="0"/>
              <a:t>In chapter 2, Stephen </a:t>
            </a:r>
            <a:r>
              <a:rPr lang="en-US" dirty="0" err="1" smtClean="0"/>
              <a:t>Kumalo</a:t>
            </a:r>
            <a:r>
              <a:rPr lang="en-US" dirty="0" smtClean="0"/>
              <a:t> </a:t>
            </a:r>
            <a:r>
              <a:rPr lang="en-US" dirty="0" err="1" smtClean="0"/>
              <a:t>sented</a:t>
            </a:r>
            <a:r>
              <a:rPr lang="en-US" dirty="0" smtClean="0"/>
              <a:t> the girl to gave her the letter to the kitchen for some food. It is </a:t>
            </a:r>
            <a:r>
              <a:rPr lang="en-US" smtClean="0"/>
              <a:t>a eleemosynary </a:t>
            </a:r>
            <a:r>
              <a:rPr lang="en-US" dirty="0" smtClean="0"/>
              <a:t>activity.</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107" y="1524000"/>
            <a:ext cx="3859893" cy="256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07" y="4086789"/>
            <a:ext cx="3781425" cy="251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560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286470"/>
            <a:ext cx="557838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KINDHEARTED</a:t>
            </a:r>
          </a:p>
        </p:txBody>
      </p:sp>
      <p:sp>
        <p:nvSpPr>
          <p:cNvPr id="3" name="TextBox 2"/>
          <p:cNvSpPr txBox="1"/>
          <p:nvPr/>
        </p:nvSpPr>
        <p:spPr>
          <a:xfrm>
            <a:off x="1752600" y="2743200"/>
            <a:ext cx="7467600" cy="369332"/>
          </a:xfrm>
          <a:prstGeom prst="rect">
            <a:avLst/>
          </a:prstGeom>
          <a:noFill/>
        </p:spPr>
        <p:txBody>
          <a:bodyPr wrap="square" rtlCol="0">
            <a:spAutoFit/>
          </a:bodyPr>
          <a:lstStyle/>
          <a:p>
            <a:r>
              <a:rPr lang="en-US" dirty="0">
                <a:solidFill>
                  <a:prstClr val="black"/>
                </a:solidFill>
                <a:latin typeface="Adelle SB" pitchFamily="50" charset="0"/>
              </a:rPr>
              <a:t>Definition: Having a kind and sympathetic nature.</a:t>
            </a:r>
          </a:p>
        </p:txBody>
      </p:sp>
      <p:sp>
        <p:nvSpPr>
          <p:cNvPr id="4" name="TextBox 3"/>
          <p:cNvSpPr txBox="1"/>
          <p:nvPr/>
        </p:nvSpPr>
        <p:spPr>
          <a:xfrm>
            <a:off x="1752600" y="3724870"/>
            <a:ext cx="5257800" cy="923330"/>
          </a:xfrm>
          <a:prstGeom prst="rect">
            <a:avLst/>
          </a:prstGeom>
          <a:noFill/>
        </p:spPr>
        <p:txBody>
          <a:bodyPr wrap="square" rtlCol="0">
            <a:spAutoFit/>
          </a:bodyPr>
          <a:lstStyle/>
          <a:p>
            <a:r>
              <a:rPr lang="en-US" dirty="0">
                <a:solidFill>
                  <a:prstClr val="black"/>
                </a:solidFill>
                <a:latin typeface="Arial Narrow" pitchFamily="34" charset="0"/>
              </a:rPr>
              <a:t> Reason: Obviously, when he asked the question about those children who can not go to school, we are able to understand that he was a kindhearted man.</a:t>
            </a:r>
          </a:p>
        </p:txBody>
      </p:sp>
    </p:spTree>
    <p:extLst>
      <p:ext uri="{BB962C8B-B14F-4D97-AF65-F5344CB8AC3E}">
        <p14:creationId xmlns:p14="http://schemas.microsoft.com/office/powerpoint/2010/main" val="37711316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743200"/>
            <a:ext cx="47625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200" y="457200"/>
            <a:ext cx="4191000" cy="923330"/>
          </a:xfrm>
          <a:prstGeom prst="rect">
            <a:avLst/>
          </a:prstGeom>
        </p:spPr>
        <p:txBody>
          <a:bodyPr wrap="square">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Clumsy</a:t>
            </a:r>
          </a:p>
        </p:txBody>
      </p:sp>
      <p:sp>
        <p:nvSpPr>
          <p:cNvPr id="6" name="TextBox 5"/>
          <p:cNvSpPr txBox="1"/>
          <p:nvPr/>
        </p:nvSpPr>
        <p:spPr>
          <a:xfrm>
            <a:off x="2209800" y="1664732"/>
            <a:ext cx="4495800" cy="369332"/>
          </a:xfrm>
          <a:prstGeom prst="rect">
            <a:avLst/>
          </a:prstGeom>
          <a:noFill/>
        </p:spPr>
        <p:txBody>
          <a:bodyPr wrap="square" rtlCol="0">
            <a:spAutoFit/>
          </a:bodyPr>
          <a:lstStyle/>
          <a:p>
            <a:r>
              <a:rPr lang="en-US" dirty="0">
                <a:solidFill>
                  <a:prstClr val="white"/>
                </a:solidFill>
              </a:rPr>
              <a:t>awkward in movement or in handling things.</a:t>
            </a:r>
          </a:p>
        </p:txBody>
      </p:sp>
    </p:spTree>
    <p:extLst>
      <p:ext uri="{BB962C8B-B14F-4D97-AF65-F5344CB8AC3E}">
        <p14:creationId xmlns:p14="http://schemas.microsoft.com/office/powerpoint/2010/main" val="28771318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6524" y="1143000"/>
            <a:ext cx="2678170" cy="923330"/>
          </a:xfrm>
          <a:prstGeom prst="rect">
            <a:avLst/>
          </a:prstGeom>
          <a:noFill/>
        </p:spPr>
        <p:txBody>
          <a:bodyPr wrap="none" lIns="91440" tIns="45720" rIns="91440" bIns="45720">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Gracious</a:t>
            </a:r>
          </a:p>
        </p:txBody>
      </p:sp>
      <p:sp>
        <p:nvSpPr>
          <p:cNvPr id="5" name="TextBox 4"/>
          <p:cNvSpPr txBox="1"/>
          <p:nvPr/>
        </p:nvSpPr>
        <p:spPr>
          <a:xfrm>
            <a:off x="664029" y="2667000"/>
            <a:ext cx="3124200" cy="369332"/>
          </a:xfrm>
          <a:prstGeom prst="rect">
            <a:avLst/>
          </a:prstGeom>
          <a:noFill/>
        </p:spPr>
        <p:txBody>
          <a:bodyPr wrap="square" rtlCol="0">
            <a:spAutoFit/>
          </a:bodyPr>
          <a:lstStyle/>
          <a:p>
            <a:r>
              <a:rPr lang="en-US" dirty="0">
                <a:solidFill>
                  <a:prstClr val="white"/>
                </a:solidFill>
              </a:rPr>
              <a:t>courteous, kind, and pleasant.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927" y="337457"/>
            <a:ext cx="4904360" cy="621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1291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8886" y="381000"/>
            <a:ext cx="2755883" cy="923330"/>
          </a:xfrm>
          <a:prstGeom prst="rect">
            <a:avLst/>
          </a:prstGeom>
          <a:noFill/>
        </p:spPr>
        <p:txBody>
          <a:bodyPr wrap="none" lIns="91440" tIns="45720" rIns="91440" bIns="45720">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Sensitive</a:t>
            </a:r>
          </a:p>
        </p:txBody>
      </p:sp>
      <p:sp>
        <p:nvSpPr>
          <p:cNvPr id="5" name="TextBox 4"/>
          <p:cNvSpPr txBox="1"/>
          <p:nvPr/>
        </p:nvSpPr>
        <p:spPr>
          <a:xfrm>
            <a:off x="1983921" y="1524000"/>
            <a:ext cx="5154386" cy="646331"/>
          </a:xfrm>
          <a:prstGeom prst="rect">
            <a:avLst/>
          </a:prstGeom>
          <a:noFill/>
        </p:spPr>
        <p:txBody>
          <a:bodyPr wrap="square" rtlCol="0">
            <a:spAutoFit/>
          </a:bodyPr>
          <a:lstStyle/>
          <a:p>
            <a:r>
              <a:rPr lang="en-US" dirty="0">
                <a:solidFill>
                  <a:prstClr val="white"/>
                </a:solidFill>
              </a:rPr>
              <a:t>having or displaying a quick and delicate appreciation of others' feelings.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627" y="2743200"/>
            <a:ext cx="47529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9447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0302" y="381000"/>
            <a:ext cx="2092497" cy="923330"/>
          </a:xfrm>
          <a:prstGeom prst="rect">
            <a:avLst/>
          </a:prstGeom>
          <a:noFill/>
        </p:spPr>
        <p:txBody>
          <a:bodyPr wrap="none" lIns="91440" tIns="45720" rIns="91440" bIns="45720">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Ethical</a:t>
            </a:r>
          </a:p>
        </p:txBody>
      </p:sp>
      <p:sp>
        <p:nvSpPr>
          <p:cNvPr id="5" name="TextBox 4"/>
          <p:cNvSpPr txBox="1"/>
          <p:nvPr/>
        </p:nvSpPr>
        <p:spPr>
          <a:xfrm>
            <a:off x="2068286" y="1676400"/>
            <a:ext cx="5029200" cy="646331"/>
          </a:xfrm>
          <a:prstGeom prst="rect">
            <a:avLst/>
          </a:prstGeom>
          <a:noFill/>
        </p:spPr>
        <p:txBody>
          <a:bodyPr wrap="square" rtlCol="0">
            <a:spAutoFit/>
          </a:bodyPr>
          <a:lstStyle/>
          <a:p>
            <a:r>
              <a:rPr lang="en-US" dirty="0">
                <a:solidFill>
                  <a:prstClr val="white"/>
                </a:solidFill>
              </a:rPr>
              <a:t>of or relating to moral principles or the branch of knowledge dealing with these.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799" b="17520"/>
          <a:stretch/>
        </p:blipFill>
        <p:spPr bwMode="auto">
          <a:xfrm>
            <a:off x="2408796" y="3276599"/>
            <a:ext cx="4296804" cy="229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7921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1254</Words>
  <Application>Microsoft Office PowerPoint</Application>
  <PresentationFormat>On-screen Show (4:3)</PresentationFormat>
  <Paragraphs>161</Paragraphs>
  <Slides>49</Slides>
  <Notes>0</Notes>
  <HiddenSlides>0</HiddenSlides>
  <MMClips>0</MMClips>
  <ScaleCrop>false</ScaleCrop>
  <HeadingPairs>
    <vt:vector size="4" baseType="variant">
      <vt:variant>
        <vt:lpstr>Theme</vt:lpstr>
      </vt:variant>
      <vt:variant>
        <vt:i4>11</vt:i4>
      </vt:variant>
      <vt:variant>
        <vt:lpstr>Slide Titles</vt:lpstr>
      </vt:variant>
      <vt:variant>
        <vt:i4>49</vt:i4>
      </vt:variant>
    </vt:vector>
  </HeadingPairs>
  <TitlesOfParts>
    <vt:vector size="60" baseType="lpstr">
      <vt:lpstr>Couture</vt:lpstr>
      <vt:lpstr>Office Theme</vt:lpstr>
      <vt:lpstr>1_Office Theme</vt:lpstr>
      <vt:lpstr>2_Office Theme</vt:lpstr>
      <vt:lpstr>3_Office Theme</vt:lpstr>
      <vt:lpstr>4_Office Theme</vt:lpstr>
      <vt:lpstr>5_Office Theme</vt:lpstr>
      <vt:lpstr>6_Office Theme</vt:lpstr>
      <vt:lpstr>7_Office Theme</vt:lpstr>
      <vt:lpstr>8_Office Theme</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amiable</vt:lpstr>
      <vt:lpstr>lenient</vt:lpstr>
      <vt:lpstr>compassionate</vt:lpstr>
      <vt:lpstr>veridical</vt:lpstr>
      <vt:lpstr>Humane</vt:lpstr>
      <vt:lpstr>PowerPoint Presentation</vt:lpstr>
      <vt:lpstr>PowerPoint Presentation</vt:lpstr>
      <vt:lpstr>PowerPoint Presentation</vt:lpstr>
      <vt:lpstr>PowerPoint Presentation</vt:lpstr>
      <vt:lpstr>PowerPoint Presentation</vt:lpstr>
      <vt:lpstr>Innocent</vt:lpstr>
      <vt:lpstr>Paternal</vt:lpstr>
      <vt:lpstr>Earnest</vt:lpstr>
      <vt:lpstr>Stubborn</vt:lpstr>
      <vt:lpstr>Nescient</vt:lpstr>
      <vt:lpstr>Tolerate (/ˈtäləˌrāt)</vt:lpstr>
      <vt:lpstr>Gentleness</vt:lpstr>
      <vt:lpstr>Thoughtful</vt:lpstr>
      <vt:lpstr>Pitiful</vt:lpstr>
      <vt:lpstr>sensitive</vt:lpstr>
      <vt:lpstr>Ethical</vt:lpstr>
      <vt:lpstr>Pessimistic</vt:lpstr>
      <vt:lpstr>Anxious</vt:lpstr>
      <vt:lpstr>Moral</vt:lpstr>
      <vt:lpstr>Gracious</vt:lpstr>
      <vt:lpstr>Honest</vt:lpstr>
      <vt:lpstr>Humble</vt:lpstr>
      <vt:lpstr>Instructed</vt:lpstr>
      <vt:lpstr>Stubborn</vt:lpstr>
      <vt:lpstr>Tolerated</vt:lpstr>
      <vt:lpstr>Naive</vt:lpstr>
      <vt:lpstr>Clinging</vt:lpstr>
      <vt:lpstr>Humble</vt:lpstr>
      <vt:lpstr>Tolerant</vt:lpstr>
      <vt:lpstr>Considerate</vt:lpstr>
      <vt:lpstr> suspicious</vt:lpstr>
      <vt:lpstr>Anxious</vt:lpstr>
      <vt:lpstr>Ashamed</vt:lpstr>
      <vt:lpstr>Burdensome</vt:lpstr>
      <vt:lpstr>eleemosynary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5</cp:revision>
  <dcterms:created xsi:type="dcterms:W3CDTF">2015-01-27T21:05:49Z</dcterms:created>
  <dcterms:modified xsi:type="dcterms:W3CDTF">2015-02-02T20:05:11Z</dcterms:modified>
</cp:coreProperties>
</file>